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7" r:id="rId2"/>
    <p:sldId id="258" r:id="rId3"/>
    <p:sldId id="271" r:id="rId4"/>
    <p:sldId id="270" r:id="rId5"/>
    <p:sldId id="260" r:id="rId6"/>
    <p:sldId id="261" r:id="rId7"/>
    <p:sldId id="267" r:id="rId8"/>
    <p:sldId id="268" r:id="rId9"/>
    <p:sldId id="262" r:id="rId10"/>
    <p:sldId id="269" r:id="rId11"/>
    <p:sldId id="263" r:id="rId12"/>
    <p:sldId id="264" r:id="rId13"/>
    <p:sldId id="265" r:id="rId14"/>
    <p:sldId id="266" r:id="rId15"/>
    <p:sldId id="272" r:id="rId16"/>
    <p:sldId id="273" r:id="rId17"/>
    <p:sldId id="277" r:id="rId18"/>
    <p:sldId id="276" r:id="rId19"/>
    <p:sldId id="280" r:id="rId20"/>
    <p:sldId id="275" r:id="rId21"/>
    <p:sldId id="274" r:id="rId22"/>
    <p:sldId id="278" r:id="rId23"/>
    <p:sldId id="279" r:id="rId2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4936" autoAdjust="0"/>
  </p:normalViewPr>
  <p:slideViewPr>
    <p:cSldViewPr snapToGrid="0">
      <p:cViewPr varScale="1">
        <p:scale>
          <a:sx n="98" d="100"/>
          <a:sy n="98" d="100"/>
        </p:scale>
        <p:origin x="10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FE16BA-1829-48C9-8DF6-873164DC382D}" type="datetimeFigureOut">
              <a:rPr lang="pl-PL" smtClean="0"/>
              <a:t>11.10.2019</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3B758D-6D9E-4187-AADE-2E6FCE975A30}" type="slidenum">
              <a:rPr lang="pl-PL" smtClean="0"/>
              <a:t>‹#›</a:t>
            </a:fld>
            <a:endParaRPr lang="pl-PL"/>
          </a:p>
        </p:txBody>
      </p:sp>
    </p:spTree>
    <p:extLst>
      <p:ext uri="{BB962C8B-B14F-4D97-AF65-F5344CB8AC3E}">
        <p14:creationId xmlns:p14="http://schemas.microsoft.com/office/powerpoint/2010/main" val="3220503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B3B758D-6D9E-4187-AADE-2E6FCE975A30}" type="slidenum">
              <a:rPr lang="pl-PL" smtClean="0"/>
              <a:t>19</a:t>
            </a:fld>
            <a:endParaRPr lang="pl-PL"/>
          </a:p>
        </p:txBody>
      </p:sp>
    </p:spTree>
    <p:extLst>
      <p:ext uri="{BB962C8B-B14F-4D97-AF65-F5344CB8AC3E}">
        <p14:creationId xmlns:p14="http://schemas.microsoft.com/office/powerpoint/2010/main" val="4200866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67CA9DD5-93FB-4598-A9CF-62EC86E9640E}" type="datetimeFigureOut">
              <a:rPr lang="pl-PL" smtClean="0"/>
              <a:t>11.10.2019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BB53AAD-8121-4471-AEE5-44CEF240E971}" type="slidenum">
              <a:rPr lang="pl-PL" smtClean="0"/>
              <a:t>‹#›</a:t>
            </a:fld>
            <a:endParaRPr lang="pl-PL"/>
          </a:p>
        </p:txBody>
      </p:sp>
    </p:spTree>
    <p:extLst>
      <p:ext uri="{BB962C8B-B14F-4D97-AF65-F5344CB8AC3E}">
        <p14:creationId xmlns:p14="http://schemas.microsoft.com/office/powerpoint/2010/main" val="3254819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67CA9DD5-93FB-4598-A9CF-62EC86E9640E}" type="datetimeFigureOut">
              <a:rPr lang="pl-PL" smtClean="0"/>
              <a:t>11.10.2019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BB53AAD-8121-4471-AEE5-44CEF240E971}" type="slidenum">
              <a:rPr lang="pl-PL" smtClean="0"/>
              <a:t>‹#›</a:t>
            </a:fld>
            <a:endParaRPr lang="pl-PL"/>
          </a:p>
        </p:txBody>
      </p:sp>
    </p:spTree>
    <p:extLst>
      <p:ext uri="{BB962C8B-B14F-4D97-AF65-F5344CB8AC3E}">
        <p14:creationId xmlns:p14="http://schemas.microsoft.com/office/powerpoint/2010/main" val="330350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67CA9DD5-93FB-4598-A9CF-62EC86E9640E}" type="datetimeFigureOut">
              <a:rPr lang="pl-PL" smtClean="0"/>
              <a:t>11.10.2019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BB53AAD-8121-4471-AEE5-44CEF240E971}" type="slidenum">
              <a:rPr lang="pl-PL" smtClean="0"/>
              <a:t>‹#›</a:t>
            </a:fld>
            <a:endParaRPr lang="pl-PL"/>
          </a:p>
        </p:txBody>
      </p:sp>
    </p:spTree>
    <p:extLst>
      <p:ext uri="{BB962C8B-B14F-4D97-AF65-F5344CB8AC3E}">
        <p14:creationId xmlns:p14="http://schemas.microsoft.com/office/powerpoint/2010/main" val="2273712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67CA9DD5-93FB-4598-A9CF-62EC86E9640E}" type="datetimeFigureOut">
              <a:rPr lang="pl-PL" smtClean="0"/>
              <a:t>11.10.2019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BB53AAD-8121-4471-AEE5-44CEF240E971}" type="slidenum">
              <a:rPr lang="pl-PL" smtClean="0"/>
              <a:t>‹#›</a:t>
            </a:fld>
            <a:endParaRPr lang="pl-PL"/>
          </a:p>
        </p:txBody>
      </p:sp>
    </p:spTree>
    <p:extLst>
      <p:ext uri="{BB962C8B-B14F-4D97-AF65-F5344CB8AC3E}">
        <p14:creationId xmlns:p14="http://schemas.microsoft.com/office/powerpoint/2010/main" val="2553144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Edytuj style wzorca tekstu</a:t>
            </a:r>
          </a:p>
        </p:txBody>
      </p:sp>
      <p:sp>
        <p:nvSpPr>
          <p:cNvPr id="4" name="Date Placeholder 3"/>
          <p:cNvSpPr>
            <a:spLocks noGrp="1"/>
          </p:cNvSpPr>
          <p:nvPr>
            <p:ph type="dt" sz="half" idx="10"/>
          </p:nvPr>
        </p:nvSpPr>
        <p:spPr/>
        <p:txBody>
          <a:bodyPr/>
          <a:lstStyle/>
          <a:p>
            <a:fld id="{67CA9DD5-93FB-4598-A9CF-62EC86E9640E}" type="datetimeFigureOut">
              <a:rPr lang="pl-PL" smtClean="0"/>
              <a:t>11.10.2019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BB53AAD-8121-4471-AEE5-44CEF240E971}" type="slidenum">
              <a:rPr lang="pl-PL" smtClean="0"/>
              <a:t>‹#›</a:t>
            </a:fld>
            <a:endParaRPr lang="pl-PL"/>
          </a:p>
        </p:txBody>
      </p:sp>
    </p:spTree>
    <p:extLst>
      <p:ext uri="{BB962C8B-B14F-4D97-AF65-F5344CB8AC3E}">
        <p14:creationId xmlns:p14="http://schemas.microsoft.com/office/powerpoint/2010/main" val="378958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67CA9DD5-93FB-4598-A9CF-62EC86E9640E}" type="datetimeFigureOut">
              <a:rPr lang="pl-PL" smtClean="0"/>
              <a:t>11.10.2019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BB53AAD-8121-4471-AEE5-44CEF240E971}" type="slidenum">
              <a:rPr lang="pl-PL" smtClean="0"/>
              <a:t>‹#›</a:t>
            </a:fld>
            <a:endParaRPr lang="pl-PL"/>
          </a:p>
        </p:txBody>
      </p:sp>
    </p:spTree>
    <p:extLst>
      <p:ext uri="{BB962C8B-B14F-4D97-AF65-F5344CB8AC3E}">
        <p14:creationId xmlns:p14="http://schemas.microsoft.com/office/powerpoint/2010/main" val="1652615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4" name="Content Placeholder 3"/>
          <p:cNvSpPr>
            <a:spLocks noGrp="1"/>
          </p:cNvSpPr>
          <p:nvPr>
            <p:ph sz="half" idx="2"/>
          </p:nvPr>
        </p:nvSpPr>
        <p:spPr>
          <a:xfrm>
            <a:off x="839788" y="2505075"/>
            <a:ext cx="5157787" cy="368458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6" name="Content Placeholder 5"/>
          <p:cNvSpPr>
            <a:spLocks noGrp="1"/>
          </p:cNvSpPr>
          <p:nvPr>
            <p:ph sz="quarter" idx="4"/>
          </p:nvPr>
        </p:nvSpPr>
        <p:spPr>
          <a:xfrm>
            <a:off x="6172200" y="2505075"/>
            <a:ext cx="5183188" cy="368458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67CA9DD5-93FB-4598-A9CF-62EC86E9640E}" type="datetimeFigureOut">
              <a:rPr lang="pl-PL" smtClean="0"/>
              <a:t>11.10.2019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EBB53AAD-8121-4471-AEE5-44CEF240E971}" type="slidenum">
              <a:rPr lang="pl-PL" smtClean="0"/>
              <a:t>‹#›</a:t>
            </a:fld>
            <a:endParaRPr lang="pl-PL"/>
          </a:p>
        </p:txBody>
      </p:sp>
    </p:spTree>
    <p:extLst>
      <p:ext uri="{BB962C8B-B14F-4D97-AF65-F5344CB8AC3E}">
        <p14:creationId xmlns:p14="http://schemas.microsoft.com/office/powerpoint/2010/main" val="2410917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67CA9DD5-93FB-4598-A9CF-62EC86E9640E}" type="datetimeFigureOut">
              <a:rPr lang="pl-PL" smtClean="0"/>
              <a:t>11.10.2019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EBB53AAD-8121-4471-AEE5-44CEF240E971}" type="slidenum">
              <a:rPr lang="pl-PL" smtClean="0"/>
              <a:t>‹#›</a:t>
            </a:fld>
            <a:endParaRPr lang="pl-PL"/>
          </a:p>
        </p:txBody>
      </p:sp>
    </p:spTree>
    <p:extLst>
      <p:ext uri="{BB962C8B-B14F-4D97-AF65-F5344CB8AC3E}">
        <p14:creationId xmlns:p14="http://schemas.microsoft.com/office/powerpoint/2010/main" val="4250584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CA9DD5-93FB-4598-A9CF-62EC86E9640E}" type="datetimeFigureOut">
              <a:rPr lang="pl-PL" smtClean="0"/>
              <a:t>11.10.2019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EBB53AAD-8121-4471-AEE5-44CEF240E971}" type="slidenum">
              <a:rPr lang="pl-PL" smtClean="0"/>
              <a:t>‹#›</a:t>
            </a:fld>
            <a:endParaRPr lang="pl-PL"/>
          </a:p>
        </p:txBody>
      </p:sp>
    </p:spTree>
    <p:extLst>
      <p:ext uri="{BB962C8B-B14F-4D97-AF65-F5344CB8AC3E}">
        <p14:creationId xmlns:p14="http://schemas.microsoft.com/office/powerpoint/2010/main" val="34279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Date Placeholder 4"/>
          <p:cNvSpPr>
            <a:spLocks noGrp="1"/>
          </p:cNvSpPr>
          <p:nvPr>
            <p:ph type="dt" sz="half" idx="10"/>
          </p:nvPr>
        </p:nvSpPr>
        <p:spPr/>
        <p:txBody>
          <a:bodyPr/>
          <a:lstStyle/>
          <a:p>
            <a:fld id="{67CA9DD5-93FB-4598-A9CF-62EC86E9640E}" type="datetimeFigureOut">
              <a:rPr lang="pl-PL" smtClean="0"/>
              <a:t>11.10.2019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BB53AAD-8121-4471-AEE5-44CEF240E971}" type="slidenum">
              <a:rPr lang="pl-PL" smtClean="0"/>
              <a:t>‹#›</a:t>
            </a:fld>
            <a:endParaRPr lang="pl-PL"/>
          </a:p>
        </p:txBody>
      </p:sp>
    </p:spTree>
    <p:extLst>
      <p:ext uri="{BB962C8B-B14F-4D97-AF65-F5344CB8AC3E}">
        <p14:creationId xmlns:p14="http://schemas.microsoft.com/office/powerpoint/2010/main" val="2786898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Date Placeholder 4"/>
          <p:cNvSpPr>
            <a:spLocks noGrp="1"/>
          </p:cNvSpPr>
          <p:nvPr>
            <p:ph type="dt" sz="half" idx="10"/>
          </p:nvPr>
        </p:nvSpPr>
        <p:spPr/>
        <p:txBody>
          <a:bodyPr/>
          <a:lstStyle/>
          <a:p>
            <a:fld id="{67CA9DD5-93FB-4598-A9CF-62EC86E9640E}" type="datetimeFigureOut">
              <a:rPr lang="pl-PL" smtClean="0"/>
              <a:t>11.10.2019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BB53AAD-8121-4471-AEE5-44CEF240E971}" type="slidenum">
              <a:rPr lang="pl-PL" smtClean="0"/>
              <a:t>‹#›</a:t>
            </a:fld>
            <a:endParaRPr lang="pl-PL"/>
          </a:p>
        </p:txBody>
      </p:sp>
    </p:spTree>
    <p:extLst>
      <p:ext uri="{BB962C8B-B14F-4D97-AF65-F5344CB8AC3E}">
        <p14:creationId xmlns:p14="http://schemas.microsoft.com/office/powerpoint/2010/main" val="2802777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CA9DD5-93FB-4598-A9CF-62EC86E9640E}" type="datetimeFigureOut">
              <a:rPr lang="pl-PL" smtClean="0"/>
              <a:t>11.10.2019</a:t>
            </a:fld>
            <a:endParaRPr lang="pl-P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B53AAD-8121-4471-AEE5-44CEF240E971}" type="slidenum">
              <a:rPr lang="pl-PL" smtClean="0"/>
              <a:t>‹#›</a:t>
            </a:fld>
            <a:endParaRPr lang="pl-PL"/>
          </a:p>
        </p:txBody>
      </p:sp>
    </p:spTree>
    <p:extLst>
      <p:ext uri="{BB962C8B-B14F-4D97-AF65-F5344CB8AC3E}">
        <p14:creationId xmlns:p14="http://schemas.microsoft.com/office/powerpoint/2010/main" val="36395673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hyperlink" Target="https://pl.wikipedia.org/wiki/Utylizacja"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pl.wikipedia.org/wiki/Towarzystwo_Naukowe_w_Toruniu" TargetMode="External"/><Relationship Id="rId2" Type="http://schemas.openxmlformats.org/officeDocument/2006/relationships/hyperlink" Target="https://pl.wikipedia.org/wiki/Harcerstwo" TargetMode="External"/><Relationship Id="rId1" Type="http://schemas.openxmlformats.org/officeDocument/2006/relationships/slideLayout" Target="../slideLayouts/slideLayout2.xml"/><Relationship Id="rId4" Type="http://schemas.openxmlformats.org/officeDocument/2006/relationships/hyperlink" Target="https://pl.wikipedia.org/wiki/Polskie_Towarzystwo_Krajoznawcz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pl.wikipedia.org/wiki/Franciszek_Fischoeder"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ytuł 9"/>
          <p:cNvSpPr>
            <a:spLocks noGrp="1"/>
          </p:cNvSpPr>
          <p:nvPr>
            <p:ph type="title"/>
          </p:nvPr>
        </p:nvSpPr>
        <p:spPr>
          <a:xfrm>
            <a:off x="839788" y="457199"/>
            <a:ext cx="5127059" cy="2146515"/>
          </a:xfrm>
        </p:spPr>
        <p:txBody>
          <a:bodyPr>
            <a:normAutofit/>
          </a:bodyPr>
          <a:lstStyle/>
          <a:p>
            <a:r>
              <a:rPr lang="pl-PL" dirty="0" smtClean="0"/>
              <a:t>   </a:t>
            </a:r>
            <a:r>
              <a:rPr lang="pl-PL" sz="4800" b="1" dirty="0" smtClean="0">
                <a:latin typeface="Harrington" panose="04040505050A02020702" pitchFamily="82" charset="0"/>
              </a:rPr>
              <a:t>Szczepan Gracz</a:t>
            </a:r>
            <a:br>
              <a:rPr lang="pl-PL" sz="4800" b="1" dirty="0" smtClean="0">
                <a:latin typeface="Harrington" panose="04040505050A02020702" pitchFamily="82" charset="0"/>
              </a:rPr>
            </a:br>
            <a:r>
              <a:rPr lang="pl-PL" sz="4800" b="1" dirty="0">
                <a:latin typeface="Harrington" panose="04040505050A02020702" pitchFamily="82" charset="0"/>
              </a:rPr>
              <a:t> </a:t>
            </a:r>
            <a:r>
              <a:rPr lang="pl-PL" sz="4800" b="1" dirty="0" smtClean="0">
                <a:latin typeface="Harrington" panose="04040505050A02020702" pitchFamily="82" charset="0"/>
              </a:rPr>
              <a:t>     1888-1942</a:t>
            </a:r>
            <a:endParaRPr lang="pl-PL" sz="4800" b="1" dirty="0">
              <a:latin typeface="Harrington" panose="04040505050A02020702" pitchFamily="82" charset="0"/>
            </a:endParaRPr>
          </a:p>
        </p:txBody>
      </p:sp>
      <p:pic>
        <p:nvPicPr>
          <p:cNvPr id="5" name="Symbol zastępczy zawartości 4"/>
          <p:cNvPicPr>
            <a:picLocks noGrp="1" noChangeAspect="1"/>
          </p:cNvPicPr>
          <p:nvPr>
            <p:ph idx="1"/>
          </p:nvPr>
        </p:nvPicPr>
        <p:blipFill>
          <a:blip r:embed="rId2"/>
          <a:stretch>
            <a:fillRect/>
          </a:stretch>
        </p:blipFill>
        <p:spPr>
          <a:xfrm>
            <a:off x="6595940" y="987425"/>
            <a:ext cx="3346695" cy="4873625"/>
          </a:xfrm>
          <a:prstGeom prst="rect">
            <a:avLst/>
          </a:prstGeom>
        </p:spPr>
      </p:pic>
      <p:sp>
        <p:nvSpPr>
          <p:cNvPr id="11" name="Symbol zastępczy tekstu 10"/>
          <p:cNvSpPr>
            <a:spLocks noGrp="1"/>
          </p:cNvSpPr>
          <p:nvPr>
            <p:ph type="body" sz="half" idx="2"/>
          </p:nvPr>
        </p:nvSpPr>
        <p:spPr>
          <a:xfrm>
            <a:off x="839788" y="2774196"/>
            <a:ext cx="5235548" cy="3094791"/>
          </a:xfrm>
        </p:spPr>
        <p:txBody>
          <a:bodyPr>
            <a:normAutofit/>
          </a:bodyPr>
          <a:lstStyle/>
          <a:p>
            <a:endParaRPr lang="pl-PL" sz="3200" dirty="0" smtClean="0"/>
          </a:p>
          <a:p>
            <a:r>
              <a:rPr lang="pl-PL" sz="3200" dirty="0" smtClean="0"/>
              <a:t>Doktor weterynarii , pallotyn, kapłan, patriota, działacz narodowo-społeczny</a:t>
            </a:r>
            <a:endParaRPr lang="pl-PL" sz="3200" dirty="0"/>
          </a:p>
        </p:txBody>
      </p:sp>
    </p:spTree>
    <p:extLst>
      <p:ext uri="{BB962C8B-B14F-4D97-AF65-F5344CB8AC3E}">
        <p14:creationId xmlns:p14="http://schemas.microsoft.com/office/powerpoint/2010/main" val="977340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720312" y="1443841"/>
            <a:ext cx="8865030" cy="3477875"/>
          </a:xfrm>
          <a:prstGeom prst="rect">
            <a:avLst/>
          </a:prstGeom>
        </p:spPr>
        <p:txBody>
          <a:bodyPr wrap="square">
            <a:spAutoFit/>
          </a:bodyPr>
          <a:lstStyle/>
          <a:p>
            <a:pPr algn="just"/>
            <a:r>
              <a:rPr lang="pl-PL" sz="2000" dirty="0"/>
              <a:t>Okoliczności, w jakich Gracz został po dwóch miesiącach zwolniony z więzienia w Słupsku w 1919 roku nie są jasne. Zwolniono go raczej, aby odpowiadał z wolnej stopy. Proces nigdy się nie odbył. Weterynarz </a:t>
            </a:r>
            <a:r>
              <a:rPr lang="pl-PL" sz="2000" dirty="0" smtClean="0"/>
              <a:t>obawiał się ponownego aresztowania ,dlatego wyjechał </a:t>
            </a:r>
            <a:r>
              <a:rPr lang="pl-PL" sz="2000" dirty="0"/>
              <a:t>z Lęborka do </a:t>
            </a:r>
            <a:r>
              <a:rPr lang="pl-PL" sz="2000" dirty="0" smtClean="0"/>
              <a:t>Poznania. Tam </a:t>
            </a:r>
            <a:r>
              <a:rPr lang="pl-PL" sz="2000" dirty="0"/>
              <a:t>dalej aktywnie uczestniczył w przejęciu administracji Pomorza przez Polaków. Nie ustawał w działaniach na rzecz niepodległej Polski. Współredagował dwutygodnik ,,</a:t>
            </a:r>
            <a:r>
              <a:rPr lang="pl-PL" sz="2000" dirty="0" err="1"/>
              <a:t>Polnische</a:t>
            </a:r>
            <a:r>
              <a:rPr lang="pl-PL" sz="2000" dirty="0"/>
              <a:t> Warte’’. </a:t>
            </a:r>
            <a:endParaRPr lang="pl-PL" sz="2000" dirty="0" smtClean="0"/>
          </a:p>
          <a:p>
            <a:pPr algn="just"/>
            <a:r>
              <a:rPr lang="pl-PL" sz="2000" dirty="0" smtClean="0"/>
              <a:t>Z </a:t>
            </a:r>
            <a:r>
              <a:rPr lang="pl-PL" sz="2000" dirty="0"/>
              <a:t>chwilą przejęcia części Pomorza przez Polskę na podstawie traktatu wersalskiego, Szczepan Gracz przystąpił do zorganizowania zrębów pomorskiej administracji weterynaryjnej, wnosząc znaczący wkład w organizację polskiej służby weterynaryjnej (radca weterynaryjny Urzędu Wojewódzkiego, wojewódzki inspektor weterynaryjny w </a:t>
            </a:r>
            <a:r>
              <a:rPr lang="pl-PL" sz="2000" dirty="0" smtClean="0"/>
              <a:t>Toruniu 1920-1924 </a:t>
            </a:r>
            <a:r>
              <a:rPr lang="pl-PL" sz="2000" dirty="0"/>
              <a:t>a następnie  w </a:t>
            </a:r>
            <a:r>
              <a:rPr lang="pl-PL" sz="2000" dirty="0" smtClean="0"/>
              <a:t>Poznaniu 1924-1927r.)</a:t>
            </a:r>
            <a:endParaRPr lang="pl-PL" sz="2000" dirty="0"/>
          </a:p>
        </p:txBody>
      </p:sp>
    </p:spTree>
    <p:extLst>
      <p:ext uri="{BB962C8B-B14F-4D97-AF65-F5344CB8AC3E}">
        <p14:creationId xmlns:p14="http://schemas.microsoft.com/office/powerpoint/2010/main" val="3842394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    </a:t>
            </a:r>
            <a:r>
              <a:rPr lang="pl-PL" dirty="0" smtClean="0">
                <a:latin typeface="Harrington" panose="04040505050A02020702" pitchFamily="82" charset="0"/>
              </a:rPr>
              <a:t>Uzyskanie tytułu      naukowego</a:t>
            </a:r>
            <a:endParaRPr lang="pl-PL" dirty="0">
              <a:latin typeface="Harrington" panose="04040505050A02020702" pitchFamily="82" charset="0"/>
            </a:endParaRPr>
          </a:p>
        </p:txBody>
      </p:sp>
      <p:pic>
        <p:nvPicPr>
          <p:cNvPr id="6" name="Symbol zastępczy obrazu 5"/>
          <p:cNvPicPr>
            <a:picLocks noGrp="1" noChangeAspect="1"/>
          </p:cNvPicPr>
          <p:nvPr>
            <p:ph idx="1"/>
          </p:nvPr>
        </p:nvPicPr>
        <p:blipFill>
          <a:blip r:embed="rId2"/>
          <a:stretch>
            <a:fillRect/>
          </a:stretch>
        </p:blipFill>
        <p:spPr>
          <a:xfrm>
            <a:off x="5377913" y="457201"/>
            <a:ext cx="6075334" cy="5571640"/>
          </a:xfrm>
          <a:prstGeom prst="rect">
            <a:avLst/>
          </a:prstGeom>
        </p:spPr>
      </p:pic>
      <p:sp>
        <p:nvSpPr>
          <p:cNvPr id="4" name="Symbol zastępczy tekstu 3"/>
          <p:cNvSpPr>
            <a:spLocks noGrp="1"/>
          </p:cNvSpPr>
          <p:nvPr>
            <p:ph type="body" sz="half" idx="2"/>
          </p:nvPr>
        </p:nvSpPr>
        <p:spPr>
          <a:xfrm>
            <a:off x="839788" y="2712202"/>
            <a:ext cx="3932237" cy="3156785"/>
          </a:xfrm>
        </p:spPr>
        <p:txBody>
          <a:bodyPr>
            <a:normAutofit/>
          </a:bodyPr>
          <a:lstStyle/>
          <a:p>
            <a:pPr algn="ctr"/>
            <a:r>
              <a:rPr lang="pl-PL" sz="2400" dirty="0"/>
              <a:t>W 1923 obronił pracę doktorską na Akademii Medycyny Weterynaryjnej we Lwowie.</a:t>
            </a:r>
          </a:p>
        </p:txBody>
      </p:sp>
    </p:spTree>
    <p:extLst>
      <p:ext uri="{BB962C8B-B14F-4D97-AF65-F5344CB8AC3E}">
        <p14:creationId xmlns:p14="http://schemas.microsoft.com/office/powerpoint/2010/main" val="2917090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1850" y="1429555"/>
            <a:ext cx="10515600" cy="798490"/>
          </a:xfrm>
        </p:spPr>
        <p:txBody>
          <a:bodyPr>
            <a:normAutofit fontScale="90000"/>
          </a:bodyPr>
          <a:lstStyle/>
          <a:p>
            <a:r>
              <a:rPr lang="pl-PL" sz="4400" dirty="0" smtClean="0">
                <a:latin typeface="Harrington" panose="04040505050A02020702" pitchFamily="82" charset="0"/>
              </a:rPr>
              <a:t>Aktywność naukowa Szczepana Gracza w latach    20stych XX wieku</a:t>
            </a:r>
            <a:r>
              <a:rPr lang="pl-PL" dirty="0" smtClean="0"/>
              <a:t/>
            </a:r>
            <a:br>
              <a:rPr lang="pl-PL" dirty="0" smtClean="0"/>
            </a:br>
            <a:endParaRPr lang="pl-PL" dirty="0"/>
          </a:p>
        </p:txBody>
      </p:sp>
      <p:sp>
        <p:nvSpPr>
          <p:cNvPr id="3" name="Symbol zastępczy tekstu 2"/>
          <p:cNvSpPr>
            <a:spLocks noGrp="1"/>
          </p:cNvSpPr>
          <p:nvPr>
            <p:ph type="body" idx="1"/>
          </p:nvPr>
        </p:nvSpPr>
        <p:spPr>
          <a:xfrm>
            <a:off x="831850" y="1429554"/>
            <a:ext cx="10515600" cy="5022761"/>
          </a:xfrm>
        </p:spPr>
        <p:txBody>
          <a:bodyPr>
            <a:normAutofit lnSpcReduction="10000"/>
          </a:bodyPr>
          <a:lstStyle/>
          <a:p>
            <a:r>
              <a:rPr lang="pl-PL" b="0" i="0" dirty="0" smtClean="0">
                <a:solidFill>
                  <a:srgbClr val="222222"/>
                </a:solidFill>
                <a:effectLst/>
                <a:latin typeface="Arial" panose="020B0604020202020204" pitchFamily="34" charset="0"/>
              </a:rPr>
              <a:t> Napisał kilka książek, broszur i artykułów weterynaryjnych, m.in.  poświęconych walce z chorobami zakaźnymi zwierząt. Jako pierwszy w Polsce omówił szerzej zagadnienie </a:t>
            </a:r>
            <a:r>
              <a:rPr lang="pl-PL" b="0" i="0" u="none" strike="noStrike" dirty="0" smtClean="0">
                <a:solidFill>
                  <a:srgbClr val="0B0080"/>
                </a:solidFill>
                <a:effectLst/>
                <a:latin typeface="Arial" panose="020B0604020202020204" pitchFamily="34" charset="0"/>
                <a:hlinkClick r:id="rId2" tooltip="Utylizacja"/>
              </a:rPr>
              <a:t>utylizacji</a:t>
            </a:r>
            <a:r>
              <a:rPr lang="pl-PL" b="0" i="0" dirty="0" smtClean="0">
                <a:solidFill>
                  <a:srgbClr val="222222"/>
                </a:solidFill>
                <a:effectLst/>
                <a:latin typeface="Arial" panose="020B0604020202020204" pitchFamily="34" charset="0"/>
              </a:rPr>
              <a:t> zwłok zwierzęcych. Ogłosił, z czego część własnym nakładem: </a:t>
            </a:r>
          </a:p>
          <a:p>
            <a:pPr marL="342900" indent="-342900">
              <a:buFontTx/>
              <a:buChar char="-"/>
            </a:pPr>
            <a:r>
              <a:rPr lang="pl-PL" b="0" i="1" dirty="0" smtClean="0">
                <a:solidFill>
                  <a:srgbClr val="222222"/>
                </a:solidFill>
                <a:effectLst/>
                <a:latin typeface="Arial" panose="020B0604020202020204" pitchFamily="34" charset="0"/>
              </a:rPr>
              <a:t>,,Dżuma bydlęca </a:t>
            </a:r>
            <a:r>
              <a:rPr lang="pl-PL" sz="2000" i="1" dirty="0" smtClean="0">
                <a:solidFill>
                  <a:srgbClr val="222222"/>
                </a:solidFill>
                <a:latin typeface="Arial" panose="020B0604020202020204" pitchFamily="34" charset="0"/>
              </a:rPr>
              <a:t>czyli</a:t>
            </a:r>
            <a:r>
              <a:rPr lang="pl-PL" b="0" i="1" dirty="0" smtClean="0">
                <a:solidFill>
                  <a:srgbClr val="222222"/>
                </a:solidFill>
                <a:effectLst/>
                <a:latin typeface="Arial" panose="020B0604020202020204" pitchFamily="34" charset="0"/>
              </a:rPr>
              <a:t> księgosusz’’</a:t>
            </a:r>
            <a:r>
              <a:rPr lang="pl-PL" b="0" i="0" dirty="0" smtClean="0">
                <a:solidFill>
                  <a:srgbClr val="222222"/>
                </a:solidFill>
                <a:effectLst/>
                <a:latin typeface="Arial" panose="020B0604020202020204" pitchFamily="34" charset="0"/>
              </a:rPr>
              <a:t> ,</a:t>
            </a:r>
          </a:p>
          <a:p>
            <a:r>
              <a:rPr lang="pl-PL" b="0" i="0" dirty="0" smtClean="0">
                <a:solidFill>
                  <a:srgbClr val="222222"/>
                </a:solidFill>
                <a:effectLst/>
                <a:latin typeface="Arial" panose="020B0604020202020204" pitchFamily="34" charset="0"/>
              </a:rPr>
              <a:t> - </a:t>
            </a:r>
            <a:r>
              <a:rPr lang="pl-PL" b="0" i="1" dirty="0" smtClean="0">
                <a:solidFill>
                  <a:srgbClr val="222222"/>
                </a:solidFill>
                <a:effectLst/>
                <a:latin typeface="Arial" panose="020B0604020202020204" pitchFamily="34" charset="0"/>
              </a:rPr>
              <a:t>Nazwy poszczególnych części (ciała) konia</a:t>
            </a:r>
            <a:r>
              <a:rPr lang="pl-PL" b="0" i="0" dirty="0" smtClean="0">
                <a:solidFill>
                  <a:srgbClr val="222222"/>
                </a:solidFill>
                <a:effectLst/>
                <a:latin typeface="Arial" panose="020B0604020202020204" pitchFamily="34" charset="0"/>
              </a:rPr>
              <a:t>  </a:t>
            </a:r>
          </a:p>
          <a:p>
            <a:r>
              <a:rPr lang="pl-PL" b="0" i="1" dirty="0" smtClean="0">
                <a:solidFill>
                  <a:srgbClr val="222222"/>
                </a:solidFill>
                <a:effectLst/>
                <a:latin typeface="Arial" panose="020B0604020202020204" pitchFamily="34" charset="0"/>
              </a:rPr>
              <a:t> - ,,Higiena mięsa. Podręcznik dla urzędowych oględzin bydła rzeźnego i badania mięsa wraz z trychinoskopią na zasadach obowiązujących w byłej dzielnicy pruskiej</a:t>
            </a:r>
            <a:r>
              <a:rPr lang="pl-PL" b="0" i="0" dirty="0" smtClean="0">
                <a:solidFill>
                  <a:srgbClr val="222222"/>
                </a:solidFill>
                <a:effectLst/>
                <a:latin typeface="Arial" panose="020B0604020202020204" pitchFamily="34" charset="0"/>
              </a:rPr>
              <a:t> ’’, </a:t>
            </a:r>
          </a:p>
          <a:p>
            <a:r>
              <a:rPr lang="pl-PL" b="0" i="1" dirty="0" smtClean="0">
                <a:solidFill>
                  <a:srgbClr val="222222"/>
                </a:solidFill>
                <a:effectLst/>
                <a:latin typeface="Arial" panose="020B0604020202020204" pitchFamily="34" charset="0"/>
              </a:rPr>
              <a:t> - ,,Zmodyfikowany sposób amputacji prącia u konia</a:t>
            </a:r>
            <a:r>
              <a:rPr lang="pl-PL" b="0" i="0" dirty="0" smtClean="0">
                <a:solidFill>
                  <a:srgbClr val="222222"/>
                </a:solidFill>
                <a:effectLst/>
                <a:latin typeface="Arial" panose="020B0604020202020204" pitchFamily="34" charset="0"/>
              </a:rPr>
              <a:t> ’’</a:t>
            </a:r>
            <a:r>
              <a:rPr lang="pl-PL" dirty="0" smtClean="0">
                <a:solidFill>
                  <a:srgbClr val="222222"/>
                </a:solidFill>
                <a:latin typeface="Arial" panose="020B0604020202020204" pitchFamily="34" charset="0"/>
              </a:rPr>
              <a:t>,</a:t>
            </a:r>
            <a:endParaRPr lang="pl-PL" i="1" dirty="0">
              <a:solidFill>
                <a:srgbClr val="222222"/>
              </a:solidFill>
              <a:latin typeface="Arial" panose="020B0604020202020204" pitchFamily="34" charset="0"/>
            </a:endParaRPr>
          </a:p>
          <a:p>
            <a:r>
              <a:rPr lang="pl-PL" dirty="0">
                <a:solidFill>
                  <a:srgbClr val="222222"/>
                </a:solidFill>
                <a:latin typeface="Arial" panose="020B0604020202020204" pitchFamily="34" charset="0"/>
              </a:rPr>
              <a:t> </a:t>
            </a:r>
            <a:r>
              <a:rPr lang="pl-PL" dirty="0" smtClean="0">
                <a:solidFill>
                  <a:srgbClr val="222222"/>
                </a:solidFill>
                <a:latin typeface="Arial" panose="020B0604020202020204" pitchFamily="34" charset="0"/>
              </a:rPr>
              <a:t> - ,,</a:t>
            </a:r>
            <a:r>
              <a:rPr lang="pl-PL" b="0" i="1" dirty="0" smtClean="0">
                <a:solidFill>
                  <a:srgbClr val="222222"/>
                </a:solidFill>
                <a:effectLst/>
                <a:latin typeface="Arial" panose="020B0604020202020204" pitchFamily="34" charset="0"/>
              </a:rPr>
              <a:t>Dezynfekcja przy chorobach zaraźliwych u zwierząt domowych i sprawa nieszkodliwego usuwania padlin</a:t>
            </a:r>
            <a:r>
              <a:rPr lang="pl-PL" b="0" i="0" dirty="0" smtClean="0">
                <a:solidFill>
                  <a:srgbClr val="222222"/>
                </a:solidFill>
                <a:effectLst/>
                <a:latin typeface="Arial" panose="020B0604020202020204" pitchFamily="34" charset="0"/>
              </a:rPr>
              <a:t> ’’, </a:t>
            </a:r>
          </a:p>
          <a:p>
            <a:pPr marL="342900" indent="-342900">
              <a:buFontTx/>
              <a:buChar char="-"/>
            </a:pPr>
            <a:r>
              <a:rPr lang="pl-PL" dirty="0" smtClean="0">
                <a:solidFill>
                  <a:srgbClr val="222222"/>
                </a:solidFill>
                <a:latin typeface="Arial" panose="020B0604020202020204" pitchFamily="34" charset="0"/>
              </a:rPr>
              <a:t>,,</a:t>
            </a:r>
            <a:r>
              <a:rPr lang="pl-PL" b="0" i="1" dirty="0" smtClean="0">
                <a:solidFill>
                  <a:srgbClr val="222222"/>
                </a:solidFill>
                <a:effectLst/>
                <a:latin typeface="Arial" panose="020B0604020202020204" pitchFamily="34" charset="0"/>
              </a:rPr>
              <a:t>Wpływ procesów gnilnych na swoiste zarazki chorobotwórcze’’</a:t>
            </a:r>
            <a:r>
              <a:rPr lang="pl-PL" b="0" i="0" dirty="0" smtClean="0">
                <a:solidFill>
                  <a:srgbClr val="222222"/>
                </a:solidFill>
                <a:effectLst/>
                <a:latin typeface="Arial" panose="020B0604020202020204" pitchFamily="34" charset="0"/>
              </a:rPr>
              <a:t> </a:t>
            </a:r>
          </a:p>
          <a:p>
            <a:endParaRPr lang="pl-PL" b="0" i="0" dirty="0" smtClean="0">
              <a:solidFill>
                <a:srgbClr val="222222"/>
              </a:solidFill>
              <a:effectLst/>
              <a:latin typeface="Arial" panose="020B0604020202020204" pitchFamily="34" charset="0"/>
            </a:endParaRPr>
          </a:p>
          <a:p>
            <a:pPr marL="342900" indent="-342900">
              <a:buFontTx/>
              <a:buChar char="-"/>
            </a:pPr>
            <a:endParaRPr lang="pl-PL" b="0" i="0" dirty="0" smtClean="0">
              <a:solidFill>
                <a:srgbClr val="222222"/>
              </a:solidFill>
              <a:effectLst/>
              <a:latin typeface="Arial" panose="020B0604020202020204" pitchFamily="34" charset="0"/>
            </a:endParaRPr>
          </a:p>
          <a:p>
            <a:pPr marL="342900" indent="-342900">
              <a:buFontTx/>
              <a:buChar char="-"/>
            </a:pPr>
            <a:endParaRPr lang="pl-PL" b="0" i="0" dirty="0" smtClean="0">
              <a:solidFill>
                <a:srgbClr val="222222"/>
              </a:solidFill>
              <a:effectLst/>
              <a:latin typeface="Arial" panose="020B0604020202020204" pitchFamily="34" charset="0"/>
            </a:endParaRPr>
          </a:p>
          <a:p>
            <a:pPr marL="342900" indent="-342900">
              <a:buFontTx/>
              <a:buChar char="-"/>
            </a:pPr>
            <a:endParaRPr lang="pl-PL" dirty="0"/>
          </a:p>
        </p:txBody>
      </p:sp>
    </p:spTree>
    <p:extLst>
      <p:ext uri="{BB962C8B-B14F-4D97-AF65-F5344CB8AC3E}">
        <p14:creationId xmlns:p14="http://schemas.microsoft.com/office/powerpoint/2010/main" val="732769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dirty="0" smtClean="0">
                <a:latin typeface="Harrington" panose="04040505050A02020702" pitchFamily="82" charset="0"/>
              </a:rPr>
              <a:t>Społecznik, patriota, </a:t>
            </a:r>
            <a:br>
              <a:rPr lang="pl-PL" dirty="0" smtClean="0">
                <a:latin typeface="Harrington" panose="04040505050A02020702" pitchFamily="82" charset="0"/>
              </a:rPr>
            </a:br>
            <a:r>
              <a:rPr lang="pl-PL" dirty="0" smtClean="0">
                <a:latin typeface="Harrington" panose="04040505050A02020702" pitchFamily="82" charset="0"/>
              </a:rPr>
              <a:t>działacz niepodległościowy</a:t>
            </a:r>
            <a:endParaRPr lang="pl-PL" dirty="0">
              <a:latin typeface="Harrington" panose="04040505050A02020702" pitchFamily="82" charset="0"/>
            </a:endParaRPr>
          </a:p>
        </p:txBody>
      </p:sp>
      <p:sp>
        <p:nvSpPr>
          <p:cNvPr id="4" name="Symbol zastępczy zawartości 3"/>
          <p:cNvSpPr>
            <a:spLocks noGrp="1"/>
          </p:cNvSpPr>
          <p:nvPr>
            <p:ph idx="1"/>
          </p:nvPr>
        </p:nvSpPr>
        <p:spPr>
          <a:xfrm>
            <a:off x="838200" y="1690688"/>
            <a:ext cx="10515600" cy="5276782"/>
          </a:xfrm>
        </p:spPr>
        <p:txBody>
          <a:bodyPr>
            <a:normAutofit fontScale="85000" lnSpcReduction="10000"/>
          </a:bodyPr>
          <a:lstStyle/>
          <a:p>
            <a:r>
              <a:rPr lang="pl-PL" b="0" i="0" dirty="0" smtClean="0">
                <a:solidFill>
                  <a:srgbClr val="222222"/>
                </a:solidFill>
                <a:effectLst/>
                <a:latin typeface="Arial" panose="020B0604020202020204" pitchFamily="34" charset="0"/>
              </a:rPr>
              <a:t>Wchodził </a:t>
            </a:r>
            <a:r>
              <a:rPr lang="pl-PL" dirty="0" smtClean="0">
                <a:solidFill>
                  <a:srgbClr val="222222"/>
                </a:solidFill>
                <a:latin typeface="Arial" panose="020B0604020202020204" pitchFamily="34" charset="0"/>
              </a:rPr>
              <a:t>w </a:t>
            </a:r>
            <a:r>
              <a:rPr lang="pl-PL" b="0" i="0" dirty="0" smtClean="0">
                <a:solidFill>
                  <a:srgbClr val="222222"/>
                </a:solidFill>
                <a:effectLst/>
                <a:latin typeface="Arial" panose="020B0604020202020204" pitchFamily="34" charset="0"/>
              </a:rPr>
              <a:t>skład Komitetu Pomocy Uchodźcom z terenu plebiscytowego Warmii, Mazur i Powiśla. </a:t>
            </a:r>
          </a:p>
          <a:p>
            <a:r>
              <a:rPr lang="pl-PL" b="0" i="0" dirty="0" smtClean="0">
                <a:solidFill>
                  <a:srgbClr val="222222"/>
                </a:solidFill>
                <a:effectLst/>
                <a:latin typeface="Arial" panose="020B0604020202020204" pitchFamily="34" charset="0"/>
              </a:rPr>
              <a:t>Gracz działał także jako propagator </a:t>
            </a:r>
            <a:r>
              <a:rPr lang="pl-PL" b="0" i="0" u="none" strike="noStrike" dirty="0" smtClean="0">
                <a:solidFill>
                  <a:srgbClr val="0B0080"/>
                </a:solidFill>
                <a:effectLst/>
                <a:latin typeface="Arial" panose="020B0604020202020204" pitchFamily="34" charset="0"/>
                <a:hlinkClick r:id="rId2" tooltip="Harcerstwo"/>
              </a:rPr>
              <a:t>harcerstwa</a:t>
            </a:r>
            <a:r>
              <a:rPr lang="pl-PL" b="0" i="0" dirty="0" smtClean="0">
                <a:solidFill>
                  <a:srgbClr val="222222"/>
                </a:solidFill>
                <a:effectLst/>
                <a:latin typeface="Arial" panose="020B0604020202020204" pitchFamily="34" charset="0"/>
              </a:rPr>
              <a:t> na Pomorzu (przy jego udziale powstały drużyny m.in. w Chełmnie, Brodnicy, Świeciu, Nakle, Grudziądzu), </a:t>
            </a:r>
          </a:p>
          <a:p>
            <a:r>
              <a:rPr lang="pl-PL" dirty="0">
                <a:solidFill>
                  <a:srgbClr val="222222"/>
                </a:solidFill>
                <a:latin typeface="Arial" panose="020B0604020202020204" pitchFamily="34" charset="0"/>
              </a:rPr>
              <a:t>B</a:t>
            </a:r>
            <a:r>
              <a:rPr lang="pl-PL" b="0" i="0" dirty="0" smtClean="0">
                <a:solidFill>
                  <a:srgbClr val="222222"/>
                </a:solidFill>
                <a:effectLst/>
                <a:latin typeface="Arial" panose="020B0604020202020204" pitchFamily="34" charset="0"/>
              </a:rPr>
              <a:t>ył współzałożycielem Związku Filomatów Pomorskich (1922). </a:t>
            </a:r>
          </a:p>
          <a:p>
            <a:r>
              <a:rPr lang="pl-PL" b="0" i="0" dirty="0" smtClean="0">
                <a:solidFill>
                  <a:srgbClr val="222222"/>
                </a:solidFill>
                <a:effectLst/>
                <a:latin typeface="Arial" panose="020B0604020202020204" pitchFamily="34" charset="0"/>
              </a:rPr>
              <a:t>W latach 1921-1924 pełnił funkcję skarbnika </a:t>
            </a:r>
            <a:r>
              <a:rPr lang="pl-PL" b="0" i="0" u="none" strike="noStrike" dirty="0" smtClean="0">
                <a:solidFill>
                  <a:srgbClr val="0B0080"/>
                </a:solidFill>
                <a:effectLst/>
                <a:latin typeface="Arial" panose="020B0604020202020204" pitchFamily="34" charset="0"/>
                <a:hlinkClick r:id="rId3" tooltip="Towarzystwo Naukowe w Toruniu"/>
              </a:rPr>
              <a:t>Towarzystwa Naukowego w Toruniu</a:t>
            </a:r>
            <a:r>
              <a:rPr lang="pl-PL" b="0" i="0" dirty="0" smtClean="0">
                <a:solidFill>
                  <a:srgbClr val="222222"/>
                </a:solidFill>
                <a:effectLst/>
                <a:latin typeface="Arial" panose="020B0604020202020204" pitchFamily="34" charset="0"/>
              </a:rPr>
              <a:t>, a także organizował i kierował Wydziałem Matematyczno-Przyrodniczym; odegrał w Towarzystwie znaczącą rolę organizatorską w pierwszych latach powojennych, był pomysłodawcą sprowadzenia dla potrzeb toruńskiej instytucji biblioteki poselskiego Koła Polskiego z Berlina.</a:t>
            </a:r>
          </a:p>
          <a:p>
            <a:r>
              <a:rPr lang="pl-PL" b="0" i="0" dirty="0" smtClean="0">
                <a:solidFill>
                  <a:srgbClr val="222222"/>
                </a:solidFill>
                <a:effectLst/>
                <a:latin typeface="Arial" panose="020B0604020202020204" pitchFamily="34" charset="0"/>
              </a:rPr>
              <a:t> Wygłaszał liczne prelekcje i odczyty, nie tylko w Towarzystwie Naukowym w Toruniu, ale i w toruńskim oddziale </a:t>
            </a:r>
            <a:r>
              <a:rPr lang="pl-PL" b="0" i="0" u="none" strike="noStrike" dirty="0" smtClean="0">
                <a:solidFill>
                  <a:srgbClr val="0B0080"/>
                </a:solidFill>
                <a:effectLst/>
                <a:latin typeface="Arial" panose="020B0604020202020204" pitchFamily="34" charset="0"/>
                <a:hlinkClick r:id="rId4" tooltip="Polskie Towarzystwo Krajoznawcze"/>
              </a:rPr>
              <a:t>Polskiego Towarzystwa Krajoznawczego</a:t>
            </a:r>
            <a:r>
              <a:rPr lang="pl-PL" b="0" i="0" dirty="0" smtClean="0">
                <a:solidFill>
                  <a:srgbClr val="222222"/>
                </a:solidFill>
                <a:effectLst/>
                <a:latin typeface="Arial" panose="020B0604020202020204" pitchFamily="34" charset="0"/>
              </a:rPr>
              <a:t>, gdzie mówił m.in. o malowidłach ludowych na Krajnie oraz prezentował swój bogaty zbiór bajek pomorskich. </a:t>
            </a:r>
          </a:p>
          <a:p>
            <a:endParaRPr lang="pl-PL" dirty="0"/>
          </a:p>
        </p:txBody>
      </p:sp>
    </p:spTree>
    <p:extLst>
      <p:ext uri="{BB962C8B-B14F-4D97-AF65-F5344CB8AC3E}">
        <p14:creationId xmlns:p14="http://schemas.microsoft.com/office/powerpoint/2010/main" val="1648000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363851" y="2274838"/>
            <a:ext cx="9469464" cy="4678204"/>
          </a:xfrm>
          <a:prstGeom prst="rect">
            <a:avLst/>
          </a:prstGeom>
        </p:spPr>
        <p:txBody>
          <a:bodyPr wrap="square">
            <a:spAutoFit/>
          </a:bodyPr>
          <a:lstStyle/>
          <a:p>
            <a:pPr algn="just"/>
            <a:r>
              <a:rPr lang="pl-PL" sz="2000" dirty="0" smtClean="0">
                <a:solidFill>
                  <a:srgbClr val="222222"/>
                </a:solidFill>
                <a:latin typeface="Arial" panose="020B0604020202020204" pitchFamily="34" charset="0"/>
              </a:rPr>
              <a:t>Władze centralne wykorzystując jego wysokie kwalifikacje powołały go na stanowisko naczelnika Wydziału </a:t>
            </a:r>
            <a:r>
              <a:rPr lang="pl-PL" sz="2000" dirty="0">
                <a:solidFill>
                  <a:srgbClr val="222222"/>
                </a:solidFill>
                <a:latin typeface="Arial" panose="020B0604020202020204" pitchFamily="34" charset="0"/>
              </a:rPr>
              <a:t>w Departamencie Weterynaryjnym Ministerstwa </a:t>
            </a:r>
            <a:r>
              <a:rPr lang="pl-PL" sz="2000" dirty="0" smtClean="0">
                <a:solidFill>
                  <a:srgbClr val="222222"/>
                </a:solidFill>
                <a:latin typeface="Arial" panose="020B0604020202020204" pitchFamily="34" charset="0"/>
              </a:rPr>
              <a:t>Rolnictwa, gdzie pracował w latach 1927-1936. W </a:t>
            </a:r>
            <a:r>
              <a:rPr lang="pl-PL" sz="2000" dirty="0">
                <a:solidFill>
                  <a:srgbClr val="222222"/>
                </a:solidFill>
                <a:latin typeface="Arial" panose="020B0604020202020204" pitchFamily="34" charset="0"/>
              </a:rPr>
              <a:t>departamencie tym, kierowanym przez </a:t>
            </a:r>
            <a:r>
              <a:rPr lang="pl-PL" sz="2000" dirty="0">
                <a:solidFill>
                  <a:srgbClr val="0B0080"/>
                </a:solidFill>
                <a:latin typeface="Arial" panose="020B0604020202020204" pitchFamily="34" charset="0"/>
                <a:hlinkClick r:id="rId2" tooltip="Franciszek Fischoeder"/>
              </a:rPr>
              <a:t>Franciszka </a:t>
            </a:r>
            <a:r>
              <a:rPr lang="pl-PL" sz="2000" dirty="0" err="1">
                <a:solidFill>
                  <a:srgbClr val="0B0080"/>
                </a:solidFill>
                <a:latin typeface="Arial" panose="020B0604020202020204" pitchFamily="34" charset="0"/>
                <a:hlinkClick r:id="rId2" tooltip="Franciszek Fischoeder"/>
              </a:rPr>
              <a:t>Fischoedera</a:t>
            </a:r>
            <a:r>
              <a:rPr lang="pl-PL" sz="2000" dirty="0">
                <a:solidFill>
                  <a:srgbClr val="222222"/>
                </a:solidFill>
                <a:latin typeface="Arial" panose="020B0604020202020204" pitchFamily="34" charset="0"/>
              </a:rPr>
              <a:t>, uczestniczył w pracach nad polskimi przepisami weterynaryjnymi, mającymi później wieloletnie zastosowanie</a:t>
            </a:r>
            <a:r>
              <a:rPr lang="pl-PL" sz="2000" dirty="0" smtClean="0">
                <a:solidFill>
                  <a:srgbClr val="222222"/>
                </a:solidFill>
                <a:latin typeface="Arial" panose="020B0604020202020204" pitchFamily="34" charset="0"/>
              </a:rPr>
              <a:t>.</a:t>
            </a:r>
          </a:p>
          <a:p>
            <a:pPr algn="just"/>
            <a:r>
              <a:rPr lang="pl-PL" sz="2000" dirty="0">
                <a:solidFill>
                  <a:srgbClr val="222222"/>
                </a:solidFill>
                <a:latin typeface="Arial" panose="020B0604020202020204" pitchFamily="34" charset="0"/>
              </a:rPr>
              <a:t> W tym czasie przeniósł się z żoną pod Warszawę</a:t>
            </a:r>
            <a:r>
              <a:rPr lang="pl-PL" sz="2000" dirty="0" smtClean="0">
                <a:solidFill>
                  <a:srgbClr val="222222"/>
                </a:solidFill>
                <a:latin typeface="Arial" panose="020B0604020202020204" pitchFamily="34" charset="0"/>
              </a:rPr>
              <a:t>. W Brzezinkach posiadał 6,5 ha gospodarstwo rolne i prowadził własną stację doświadczalną hodowli bydła.</a:t>
            </a:r>
          </a:p>
          <a:p>
            <a:pPr algn="just"/>
            <a:r>
              <a:rPr lang="pl-PL" sz="2000" dirty="0" smtClean="0">
                <a:solidFill>
                  <a:srgbClr val="222222"/>
                </a:solidFill>
                <a:latin typeface="Arial" panose="020B0604020202020204" pitchFamily="34" charset="0"/>
              </a:rPr>
              <a:t>W 1936 roku, po śmierci swojego przełożonego, w wieku 48 lat niespodziewanie został przeniesiony na emeryturę. Powodem było odmienne od szefa zdanie na temat prowadzenia administracji służby weterynaryjnej.</a:t>
            </a:r>
          </a:p>
          <a:p>
            <a:pPr algn="just"/>
            <a:r>
              <a:rPr lang="pl-PL" sz="2000" dirty="0" smtClean="0">
                <a:solidFill>
                  <a:srgbClr val="222222"/>
                </a:solidFill>
                <a:latin typeface="Arial" panose="020B0604020202020204" pitchFamily="34" charset="0"/>
              </a:rPr>
              <a:t>W tym samym czasie zmarła jego żona, z którą nie miał dzieci.</a:t>
            </a:r>
          </a:p>
          <a:p>
            <a:pPr algn="just"/>
            <a:r>
              <a:rPr lang="pl-PL" sz="2000" dirty="0">
                <a:solidFill>
                  <a:srgbClr val="222222"/>
                </a:solidFill>
                <a:latin typeface="Arial" panose="020B0604020202020204" pitchFamily="34" charset="0"/>
              </a:rPr>
              <a:t> </a:t>
            </a:r>
            <a:r>
              <a:rPr lang="pl-PL" sz="2000" dirty="0" smtClean="0">
                <a:solidFill>
                  <a:srgbClr val="222222"/>
                </a:solidFill>
                <a:latin typeface="Arial" panose="020B0604020202020204" pitchFamily="34" charset="0"/>
              </a:rPr>
              <a:t>Być może te dwie sytuacje skłoniły go do podjęcia decyzji o wstąpieniu do </a:t>
            </a:r>
            <a:r>
              <a:rPr lang="pl-PL" sz="2000" b="1" dirty="0" smtClean="0">
                <a:solidFill>
                  <a:srgbClr val="222222"/>
                </a:solidFill>
                <a:latin typeface="Arial" panose="020B0604020202020204" pitchFamily="34" charset="0"/>
              </a:rPr>
              <a:t>Stowarzyszenia Apostolstwa Katolickiego czyli pallotynów.</a:t>
            </a:r>
          </a:p>
          <a:p>
            <a:pPr algn="just"/>
            <a:endParaRPr lang="pl-PL" sz="2000" dirty="0">
              <a:solidFill>
                <a:srgbClr val="222222"/>
              </a:solidFill>
              <a:latin typeface="Arial" panose="020B0604020202020204" pitchFamily="34" charset="0"/>
            </a:endParaRPr>
          </a:p>
          <a:p>
            <a:pPr marL="342900" indent="-342900">
              <a:buFontTx/>
              <a:buChar char="-"/>
            </a:pPr>
            <a:endParaRPr lang="pl-PL" dirty="0">
              <a:solidFill>
                <a:srgbClr val="222222"/>
              </a:solidFill>
              <a:latin typeface="Arial" panose="020B0604020202020204" pitchFamily="34" charset="0"/>
            </a:endParaRPr>
          </a:p>
        </p:txBody>
      </p:sp>
      <p:sp>
        <p:nvSpPr>
          <p:cNvPr id="3" name="Tytuł 2"/>
          <p:cNvSpPr>
            <a:spLocks noGrp="1"/>
          </p:cNvSpPr>
          <p:nvPr>
            <p:ph type="title"/>
          </p:nvPr>
        </p:nvSpPr>
        <p:spPr/>
        <p:txBody>
          <a:bodyPr>
            <a:normAutofit/>
          </a:bodyPr>
          <a:lstStyle/>
          <a:p>
            <a:r>
              <a:rPr lang="pl-PL" sz="3200" dirty="0" smtClean="0">
                <a:latin typeface="Harrington" panose="04040505050A02020702" pitchFamily="82" charset="0"/>
                <a:cs typeface="Arial" panose="020B0604020202020204" pitchFamily="34" charset="0"/>
              </a:rPr>
              <a:t>           Ostatnie lata pracy weterynaryjnej</a:t>
            </a:r>
            <a:endParaRPr lang="pl-PL" sz="3200" dirty="0">
              <a:latin typeface="Harrington" panose="04040505050A02020702" pitchFamily="82" charset="0"/>
              <a:cs typeface="Arial" panose="020B0604020202020204" pitchFamily="34" charset="0"/>
            </a:endParaRPr>
          </a:p>
        </p:txBody>
      </p:sp>
    </p:spTree>
    <p:extLst>
      <p:ext uri="{BB962C8B-B14F-4D97-AF65-F5344CB8AC3E}">
        <p14:creationId xmlns:p14="http://schemas.microsoft.com/office/powerpoint/2010/main" val="1242149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latin typeface="Harrington" panose="04040505050A02020702" pitchFamily="82" charset="0"/>
                <a:cs typeface="Arial" panose="020B0604020202020204" pitchFamily="34" charset="0"/>
              </a:rPr>
              <a:t>Weterynarz, który został księdzem</a:t>
            </a:r>
            <a:endParaRPr lang="pl-PL" dirty="0">
              <a:latin typeface="Harrington" panose="04040505050A02020702" pitchFamily="82" charset="0"/>
              <a:cs typeface="Arial" panose="020B0604020202020204" pitchFamily="34" charset="0"/>
            </a:endParaRPr>
          </a:p>
        </p:txBody>
      </p:sp>
      <p:pic>
        <p:nvPicPr>
          <p:cNvPr id="5" name="Symbol zastępczy obrazu 4"/>
          <p:cNvPicPr>
            <a:picLocks noGrp="1" noChangeAspect="1"/>
          </p:cNvPicPr>
          <p:nvPr>
            <p:ph type="pic" idx="1"/>
          </p:nvPr>
        </p:nvPicPr>
        <p:blipFill>
          <a:blip r:embed="rId2"/>
          <a:srcRect l="3772" r="3772"/>
          <a:stretch>
            <a:fillRect/>
          </a:stretch>
        </p:blipFill>
        <p:spPr>
          <a:prstGeom prst="rect">
            <a:avLst/>
          </a:prstGeom>
        </p:spPr>
      </p:pic>
      <p:sp>
        <p:nvSpPr>
          <p:cNvPr id="4" name="Symbol zastępczy tekstu 3"/>
          <p:cNvSpPr>
            <a:spLocks noGrp="1"/>
          </p:cNvSpPr>
          <p:nvPr>
            <p:ph type="body" sz="half" idx="2"/>
          </p:nvPr>
        </p:nvSpPr>
        <p:spPr>
          <a:xfrm>
            <a:off x="480448" y="2057399"/>
            <a:ext cx="4291578" cy="4591373"/>
          </a:xfrm>
        </p:spPr>
        <p:txBody>
          <a:bodyPr/>
          <a:lstStyle/>
          <a:p>
            <a:endParaRPr lang="pl-PL" dirty="0" smtClean="0"/>
          </a:p>
          <a:p>
            <a:r>
              <a:rPr lang="pl-PL" sz="2000" dirty="0" smtClean="0">
                <a:latin typeface="Arial" panose="020B0604020202020204" pitchFamily="34" charset="0"/>
                <a:cs typeface="Arial" panose="020B0604020202020204" pitchFamily="34" charset="0"/>
              </a:rPr>
              <a:t>Nowicjat rozpoczął 15 września 1936 r. w Sucharach. Podjął też studia teologiczne w Ołtarzewie. Profesję wieczną złożył 17 grudnia 1939 r. w Ołtarzewie, zaś święcenia kapłańskie otrzymał w lutym 1940 r. w Warszawie z rąk arcybiskupa Stanisława Galla.</a:t>
            </a:r>
          </a:p>
          <a:p>
            <a:r>
              <a:rPr lang="pl-PL" sz="2000" dirty="0" smtClean="0">
                <a:latin typeface="Arial" panose="020B0604020202020204" pitchFamily="34" charset="0"/>
                <a:cs typeface="Arial" panose="020B0604020202020204" pitchFamily="34" charset="0"/>
              </a:rPr>
              <a:t>Będąc studentem teologii prowadził zajęcia z medycyny pastoralnej w Ołtarzewie, a jego wykłady cieszyły się tak dużą popularnością, że przychodzili na nie inni mieszkańcy domu. </a:t>
            </a:r>
          </a:p>
        </p:txBody>
      </p:sp>
    </p:spTree>
    <p:extLst>
      <p:ext uri="{BB962C8B-B14F-4D97-AF65-F5344CB8AC3E}">
        <p14:creationId xmlns:p14="http://schemas.microsoft.com/office/powerpoint/2010/main" val="13866717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751667" y="674177"/>
            <a:ext cx="5129939" cy="1600200"/>
          </a:xfrm>
        </p:spPr>
        <p:txBody>
          <a:bodyPr>
            <a:normAutofit fontScale="90000"/>
          </a:bodyPr>
          <a:lstStyle/>
          <a:p>
            <a:pPr algn="just"/>
            <a:r>
              <a:rPr lang="pl-PL" sz="2800" dirty="0" smtClean="0">
                <a:latin typeface="Arial" panose="020B0604020202020204" pitchFamily="34" charset="0"/>
                <a:cs typeface="Arial" panose="020B0604020202020204" pitchFamily="34" charset="0"/>
              </a:rPr>
              <a:t>,,</a:t>
            </a:r>
            <a:r>
              <a:rPr lang="pl-PL" sz="3100" b="1" dirty="0" smtClean="0">
                <a:latin typeface="Harrington" panose="04040505050A02020702" pitchFamily="82" charset="0"/>
                <a:cs typeface="Arial" panose="020B0604020202020204" pitchFamily="34" charset="0"/>
              </a:rPr>
              <a:t>Późno mnie Pan Bóg powołał, więc nie mam czasu do stracenia</a:t>
            </a:r>
            <a:r>
              <a:rPr lang="pl-PL" sz="3100" dirty="0" smtClean="0">
                <a:latin typeface="Arial" panose="020B0604020202020204" pitchFamily="34" charset="0"/>
                <a:cs typeface="Arial" panose="020B0604020202020204" pitchFamily="34" charset="0"/>
              </a:rPr>
              <a:t>’’</a:t>
            </a:r>
            <a:br>
              <a:rPr lang="pl-PL" sz="3100" dirty="0" smtClean="0">
                <a:latin typeface="Arial" panose="020B0604020202020204" pitchFamily="34" charset="0"/>
                <a:cs typeface="Arial" panose="020B0604020202020204" pitchFamily="34" charset="0"/>
              </a:rPr>
            </a:br>
            <a:endParaRPr lang="pl-PL" sz="3100" dirty="0">
              <a:latin typeface="Arial" panose="020B0604020202020204" pitchFamily="34" charset="0"/>
              <a:cs typeface="Arial" panose="020B0604020202020204" pitchFamily="34" charset="0"/>
            </a:endParaRPr>
          </a:p>
        </p:txBody>
      </p:sp>
      <p:pic>
        <p:nvPicPr>
          <p:cNvPr id="11" name="Symbol zastępczy obrazu 10"/>
          <p:cNvPicPr>
            <a:picLocks noGrp="1" noChangeAspect="1"/>
          </p:cNvPicPr>
          <p:nvPr>
            <p:ph idx="1"/>
          </p:nvPr>
        </p:nvPicPr>
        <p:blipFill>
          <a:blip r:embed="rId2"/>
          <a:stretch>
            <a:fillRect/>
          </a:stretch>
        </p:blipFill>
        <p:spPr>
          <a:xfrm>
            <a:off x="6896747" y="387459"/>
            <a:ext cx="4726982" cy="5749870"/>
          </a:xfrm>
          <a:prstGeom prst="rect">
            <a:avLst/>
          </a:prstGeom>
        </p:spPr>
      </p:pic>
      <p:sp>
        <p:nvSpPr>
          <p:cNvPr id="8" name="Podtytuł 7"/>
          <p:cNvSpPr>
            <a:spLocks noGrp="1"/>
          </p:cNvSpPr>
          <p:nvPr>
            <p:ph type="body" sz="half" idx="2"/>
          </p:nvPr>
        </p:nvSpPr>
        <p:spPr>
          <a:xfrm>
            <a:off x="557939" y="2898183"/>
            <a:ext cx="5517397" cy="2107770"/>
          </a:xfrm>
        </p:spPr>
        <p:txBody>
          <a:bodyPr>
            <a:normAutofit/>
          </a:bodyPr>
          <a:lstStyle/>
          <a:p>
            <a:pPr algn="just"/>
            <a:r>
              <a:rPr lang="pl-PL" sz="2000" i="1" dirty="0" smtClean="0">
                <a:latin typeface="Arial" panose="020B0604020202020204" pitchFamily="34" charset="0"/>
                <a:cs typeface="Arial" panose="020B0604020202020204" pitchFamily="34" charset="0"/>
              </a:rPr>
              <a:t>  ,,Dr Gracz wybrał sobie celkę na dolnej sali.  Powiedział mi, że nie mamy się krępować jego wiekiem. On we wszystkim pragnie się dostosować do stylu pallotyńskich kleryków. Stał się od razu życzliwym i kochanym kolegą”</a:t>
            </a:r>
            <a:endParaRPr lang="pl-PL"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55987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604435"/>
            <a:ext cx="9144000" cy="1208868"/>
          </a:xfrm>
        </p:spPr>
        <p:txBody>
          <a:bodyPr>
            <a:normAutofit fontScale="90000"/>
          </a:bodyPr>
          <a:lstStyle/>
          <a:p>
            <a:r>
              <a:rPr lang="pl-PL" dirty="0" smtClean="0">
                <a:latin typeface="Harrington" panose="04040505050A02020702" pitchFamily="82" charset="0"/>
              </a:rPr>
              <a:t>Obrońca Polaków i polskości</a:t>
            </a:r>
            <a:endParaRPr lang="pl-PL" dirty="0">
              <a:latin typeface="Harrington" panose="04040505050A02020702" pitchFamily="82" charset="0"/>
            </a:endParaRPr>
          </a:p>
        </p:txBody>
      </p:sp>
      <p:sp>
        <p:nvSpPr>
          <p:cNvPr id="3" name="Podtytuł 2"/>
          <p:cNvSpPr>
            <a:spLocks noGrp="1"/>
          </p:cNvSpPr>
          <p:nvPr>
            <p:ph type="subTitle" idx="1"/>
          </p:nvPr>
        </p:nvSpPr>
        <p:spPr>
          <a:xfrm>
            <a:off x="836907" y="1813302"/>
            <a:ext cx="10368367" cy="4432515"/>
          </a:xfrm>
        </p:spPr>
        <p:txBody>
          <a:bodyPr>
            <a:normAutofit/>
          </a:bodyPr>
          <a:lstStyle/>
          <a:p>
            <a:pPr algn="just"/>
            <a:r>
              <a:rPr lang="pl-PL" sz="2000" dirty="0" smtClean="0">
                <a:latin typeface="Arial" panose="020B0604020202020204" pitchFamily="34" charset="0"/>
                <a:cs typeface="Arial" panose="020B0604020202020204" pitchFamily="34" charset="0"/>
              </a:rPr>
              <a:t>Wraz z nastaniem ,,dni września’’ 1939 r. Gracz widział wokół siebie rodaków, którzy rwali się do czynu zbrojnego. Spotykał ludzi kompletnie załamanych, znoszących w samotności ból i cierpienie. Postanowił im pomóc, dlatego zdecydował się na zmianę dotychczasowego trybu </a:t>
            </a:r>
            <a:r>
              <a:rPr lang="pl-PL" sz="2000" dirty="0">
                <a:latin typeface="Arial" panose="020B0604020202020204" pitchFamily="34" charset="0"/>
                <a:cs typeface="Arial" panose="020B0604020202020204" pitchFamily="34" charset="0"/>
              </a:rPr>
              <a:t>ż</a:t>
            </a:r>
            <a:r>
              <a:rPr lang="pl-PL" sz="2000" dirty="0" smtClean="0">
                <a:latin typeface="Arial" panose="020B0604020202020204" pitchFamily="34" charset="0"/>
                <a:cs typeface="Arial" panose="020B0604020202020204" pitchFamily="34" charset="0"/>
              </a:rPr>
              <a:t>ycia. Przyspieszone święcenia kapłańskie przyjął 11 lutego 1940 r. w Warszawie. Odtąd z narażeniem życia wyjeżdżał na tereny przyłączone do III Rzeszy, by odwiedzać chorych w szpitalach, udzielać pomocy charytatywnej, głosić rekolekcje i udzielać pomocy charytatywnej. Pomagał Polakom, którzy działali w podziemnych organizacjach i w ruchu oporu. Wyrobił sobie fałszywe dokumenty na nazwisko </a:t>
            </a:r>
            <a:r>
              <a:rPr lang="pl-PL" sz="2000" dirty="0">
                <a:latin typeface="Arial" panose="020B0604020202020204" pitchFamily="34" charset="0"/>
                <a:cs typeface="Arial" panose="020B0604020202020204" pitchFamily="34" charset="0"/>
              </a:rPr>
              <a:t>S</a:t>
            </a:r>
            <a:r>
              <a:rPr lang="pl-PL" sz="2000" dirty="0" smtClean="0">
                <a:latin typeface="Arial" panose="020B0604020202020204" pitchFamily="34" charset="0"/>
                <a:cs typeface="Arial" panose="020B0604020202020204" pitchFamily="34" charset="0"/>
              </a:rPr>
              <a:t>tefan </a:t>
            </a:r>
            <a:r>
              <a:rPr lang="pl-PL" sz="2000" dirty="0" err="1" smtClean="0">
                <a:latin typeface="Arial" panose="020B0604020202020204" pitchFamily="34" charset="0"/>
                <a:cs typeface="Arial" panose="020B0604020202020204" pitchFamily="34" charset="0"/>
              </a:rPr>
              <a:t>Grenz</a:t>
            </a:r>
            <a:r>
              <a:rPr lang="pl-PL" sz="2000" dirty="0" smtClean="0">
                <a:latin typeface="Arial" panose="020B0604020202020204" pitchFamily="34" charset="0"/>
                <a:cs typeface="Arial" panose="020B0604020202020204" pitchFamily="34" charset="0"/>
              </a:rPr>
              <a:t>, podając się za handlarza bydła mieszkającego w Warce. Ten pseudonim pomagał mu wykonywać zadania konspiracyjne. Pełnił funkcje łącznika między rodzinami i organizacjami polskimi w Generalnym Gubernatorstwie. Dostarczał fałszywe dokumenty i przepustki, z czego część z nich wykonywał sam. Przewoził z Niemiec listy od wywiezionych na roboty. W ten sposób uratował wielu ludzi przed więzieniem, obozem koncentracyjnym czy śmiercią. Przysyłał tez licznych kleryków do seminarium w Ołtarzewie.</a:t>
            </a:r>
            <a:endParaRPr lang="pl-P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56833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1850" y="728420"/>
            <a:ext cx="10515600" cy="4062521"/>
          </a:xfrm>
        </p:spPr>
        <p:txBody>
          <a:bodyPr>
            <a:normAutofit/>
          </a:bodyPr>
          <a:lstStyle/>
          <a:p>
            <a:r>
              <a:rPr lang="pl-PL" sz="2000" dirty="0" smtClean="0">
                <a:latin typeface="Arial" panose="020B0604020202020204" pitchFamily="34" charset="0"/>
                <a:cs typeface="Arial" panose="020B0604020202020204" pitchFamily="34" charset="0"/>
              </a:rPr>
              <a:t>Z opowiadań sępoleńskich świadków wynika, że w czasie wojny ks. Szczepan Gracz ukrywał się przez pewien czas w domu swego brata Alfonsa w Sępólnie Krajeńskim przy ulicy Kościuszki 8. W tym czasie kontaktował się też z rodziną w Sypniewie.</a:t>
            </a:r>
            <a:br>
              <a:rPr lang="pl-PL" sz="2000" dirty="0" smtClean="0">
                <a:latin typeface="Arial" panose="020B0604020202020204" pitchFamily="34" charset="0"/>
                <a:cs typeface="Arial" panose="020B0604020202020204" pitchFamily="34" charset="0"/>
              </a:rPr>
            </a:br>
            <a:r>
              <a:rPr lang="pl-PL" sz="2000" dirty="0">
                <a:latin typeface="Arial" panose="020B0604020202020204" pitchFamily="34" charset="0"/>
                <a:cs typeface="Arial" panose="020B0604020202020204" pitchFamily="34" charset="0"/>
              </a:rPr>
              <a:t/>
            </a:r>
            <a:br>
              <a:rPr lang="pl-PL" sz="2000" dirty="0">
                <a:latin typeface="Arial" panose="020B0604020202020204" pitchFamily="34" charset="0"/>
                <a:cs typeface="Arial" panose="020B0604020202020204" pitchFamily="34" charset="0"/>
              </a:rPr>
            </a:br>
            <a:r>
              <a:rPr lang="pl-PL" sz="2000" dirty="0" smtClean="0">
                <a:latin typeface="Arial" panose="020B0604020202020204" pitchFamily="34" charset="0"/>
                <a:cs typeface="Arial" panose="020B0604020202020204" pitchFamily="34" charset="0"/>
              </a:rPr>
              <a:t>Był trzykrotnie aresztowany. W 1942 r. Niemcy wpadli na trop jego działalności. Podczas jednej z ,,wypraw,, w październiku lub listopadzie, kiedy w Łodzi odprawił mszę w suterenie domu , został ujęty po raz trzeci przez gestapo i osadzony w więzieniu w Radogoszczy koło Łodzi. Zginął tam 11 listopada 1942 r. o godz. 5.00 , wg oficjalnego komunikatu niemieckiego , umierając na niewydolność mięśnia sercowego. Prawdą jest, że został zamordowany. Niemiecki akt zgonu świadczy, że nie odkryto w nim Szczepana Gracza. Został pochowany na cmentarzu katolickim św. Wojciecha w Łodzi. 26 listopada 1948 r. ekshumowano jego szczątki i sprowadzono je do Ołtarzewa, gdzie dwa dni później odbyło się nabożeństwo żałobne, po którym pochowano zmarłego na miejscowym cmentarzu, w kwaterze pallotyńskiej. </a:t>
            </a:r>
            <a:endParaRPr lang="pl-PL" sz="2000" dirty="0">
              <a:latin typeface="Arial" panose="020B0604020202020204" pitchFamily="34" charset="0"/>
              <a:cs typeface="Arial" panose="020B0604020202020204" pitchFamily="34" charset="0"/>
            </a:endParaRPr>
          </a:p>
        </p:txBody>
      </p:sp>
      <p:sp>
        <p:nvSpPr>
          <p:cNvPr id="3" name="Symbol zastępczy tekstu 2"/>
          <p:cNvSpPr>
            <a:spLocks noGrp="1"/>
          </p:cNvSpPr>
          <p:nvPr>
            <p:ph type="body" idx="1"/>
          </p:nvPr>
        </p:nvSpPr>
        <p:spPr>
          <a:xfrm>
            <a:off x="428894" y="4790941"/>
            <a:ext cx="10515600" cy="1500187"/>
          </a:xfrm>
        </p:spPr>
        <p:txBody>
          <a:bodyPr>
            <a:normAutofit/>
          </a:bodyPr>
          <a:lstStyle/>
          <a:p>
            <a:r>
              <a:rPr lang="pl-PL" sz="3600" b="1" i="1" dirty="0" smtClean="0">
                <a:latin typeface="Bradley Hand ITC" panose="03070402050302030203" pitchFamily="66" charset="0"/>
              </a:rPr>
              <a:t>,, </a:t>
            </a:r>
            <a:r>
              <a:rPr lang="pl-PL" sz="6000" b="1" i="1" dirty="0" smtClean="0">
                <a:latin typeface="Harrington" panose="04040505050A02020702" pitchFamily="82" charset="0"/>
              </a:rPr>
              <a:t>Żyjmy</a:t>
            </a:r>
            <a:r>
              <a:rPr lang="pl-PL" sz="4000" b="1" i="1" dirty="0" smtClean="0">
                <a:latin typeface="Harrington" panose="04040505050A02020702" pitchFamily="82" charset="0"/>
              </a:rPr>
              <a:t> tak – abyśmy tego nie żałowali</a:t>
            </a:r>
            <a:r>
              <a:rPr lang="pl-PL" sz="4000" b="1" i="1" dirty="0" smtClean="0">
                <a:latin typeface="Book Antiqua" panose="02040602050305030304" pitchFamily="18" charset="0"/>
              </a:rPr>
              <a:t>”</a:t>
            </a:r>
            <a:endParaRPr lang="pl-PL" sz="4000" b="1" i="1" dirty="0">
              <a:latin typeface="Book Antiqua" panose="02040602050305030304" pitchFamily="18" charset="0"/>
            </a:endParaRPr>
          </a:p>
        </p:txBody>
      </p:sp>
    </p:spTree>
    <p:extLst>
      <p:ext uri="{BB962C8B-B14F-4D97-AF65-F5344CB8AC3E}">
        <p14:creationId xmlns:p14="http://schemas.microsoft.com/office/powerpoint/2010/main" val="6311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latin typeface="Harrington" panose="04040505050A02020702" pitchFamily="82" charset="0"/>
              </a:rPr>
              <a:t>Oddali swe życie za wiarę i ojczyznę </a:t>
            </a:r>
            <a:endParaRPr lang="pl-PL" dirty="0">
              <a:latin typeface="Harrington" panose="04040505050A02020702" pitchFamily="82" charset="0"/>
            </a:endParaRPr>
          </a:p>
        </p:txBody>
      </p:sp>
      <p:pic>
        <p:nvPicPr>
          <p:cNvPr id="1026" name="Picture 2" descr="Image result for szczepan gracz"/>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402956" y="1518834"/>
            <a:ext cx="5610386" cy="5052447"/>
          </a:xfrm>
          <a:prstGeom prst="rect">
            <a:avLst/>
          </a:prstGeom>
          <a:noFill/>
          <a:extLst>
            <a:ext uri="{909E8E84-426E-40DD-AFC4-6F175D3DCCD1}">
              <a14:hiddenFill xmlns:a14="http://schemas.microsoft.com/office/drawing/2010/main">
                <a:solidFill>
                  <a:srgbClr val="FFFFFF"/>
                </a:solidFill>
              </a14:hiddenFill>
            </a:ext>
          </a:extLst>
        </p:spPr>
      </p:pic>
      <p:pic>
        <p:nvPicPr>
          <p:cNvPr id="5" name="Symbol zastępczy zawartości 4"/>
          <p:cNvPicPr>
            <a:picLocks noGrp="1" noChangeAspect="1"/>
          </p:cNvPicPr>
          <p:nvPr>
            <p:ph sz="half" idx="2"/>
          </p:nvPr>
        </p:nvPicPr>
        <p:blipFill>
          <a:blip r:embed="rId4"/>
          <a:stretch>
            <a:fillRect/>
          </a:stretch>
        </p:blipFill>
        <p:spPr>
          <a:xfrm>
            <a:off x="6261315" y="1518834"/>
            <a:ext cx="5718875" cy="5052447"/>
          </a:xfrm>
          <a:prstGeom prst="rect">
            <a:avLst/>
          </a:prstGeom>
        </p:spPr>
      </p:pic>
    </p:spTree>
    <p:extLst>
      <p:ext uri="{BB962C8B-B14F-4D97-AF65-F5344CB8AC3E}">
        <p14:creationId xmlns:p14="http://schemas.microsoft.com/office/powerpoint/2010/main" val="2678701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977684" y="349627"/>
            <a:ext cx="10515600" cy="1325563"/>
          </a:xfrm>
        </p:spPr>
        <p:txBody>
          <a:bodyPr/>
          <a:lstStyle/>
          <a:p>
            <a:r>
              <a:rPr lang="pl-PL" dirty="0" smtClean="0">
                <a:latin typeface="Harrington" panose="04040505050A02020702" pitchFamily="82" charset="0"/>
              </a:rPr>
              <a:t>Dzieciństwo i młodość Szczepana Gracza</a:t>
            </a:r>
            <a:endParaRPr lang="pl-PL" dirty="0">
              <a:latin typeface="Harrington" panose="04040505050A02020702" pitchFamily="82" charset="0"/>
            </a:endParaRPr>
          </a:p>
        </p:txBody>
      </p:sp>
      <p:sp>
        <p:nvSpPr>
          <p:cNvPr id="4" name="Symbol zastępczy zawartości 3"/>
          <p:cNvSpPr>
            <a:spLocks noGrp="1"/>
          </p:cNvSpPr>
          <p:nvPr>
            <p:ph idx="1"/>
          </p:nvPr>
        </p:nvSpPr>
        <p:spPr>
          <a:xfrm>
            <a:off x="838200" y="1442716"/>
            <a:ext cx="10515600" cy="5144064"/>
          </a:xfrm>
        </p:spPr>
        <p:txBody>
          <a:bodyPr>
            <a:normAutofit fontScale="25000" lnSpcReduction="20000"/>
          </a:bodyPr>
          <a:lstStyle/>
          <a:p>
            <a:r>
              <a:rPr lang="pl-PL" sz="8000" dirty="0">
                <a:latin typeface="Arial" panose="020B0604020202020204" pitchFamily="34" charset="0"/>
                <a:cs typeface="Arial" panose="020B0604020202020204" pitchFamily="34" charset="0"/>
              </a:rPr>
              <a:t>Urodził się 2 sierpnia 1888 roku w </a:t>
            </a:r>
            <a:r>
              <a:rPr lang="pl-PL" sz="8000" dirty="0" smtClean="0">
                <a:latin typeface="Arial" panose="020B0604020202020204" pitchFamily="34" charset="0"/>
                <a:cs typeface="Arial" panose="020B0604020202020204" pitchFamily="34" charset="0"/>
              </a:rPr>
              <a:t>Sypniewie </a:t>
            </a:r>
            <a:r>
              <a:rPr lang="pl-PL" sz="8000" dirty="0">
                <a:latin typeface="Arial" panose="020B0604020202020204" pitchFamily="34" charset="0"/>
                <a:cs typeface="Arial" panose="020B0604020202020204" pitchFamily="34" charset="0"/>
              </a:rPr>
              <a:t>na ziemi złotowskiej, w jednej z polskich enklaw na terenie ówczesnych Niemiec. </a:t>
            </a:r>
            <a:r>
              <a:rPr lang="pl-PL" sz="8000" dirty="0" smtClean="0">
                <a:latin typeface="Arial" panose="020B0604020202020204" pitchFamily="34" charset="0"/>
                <a:cs typeface="Arial" panose="020B0604020202020204" pitchFamily="34" charset="0"/>
              </a:rPr>
              <a:t>W Sypniewie też ukończył szkołę powszechną. </a:t>
            </a:r>
          </a:p>
          <a:p>
            <a:pPr marL="0" indent="0">
              <a:buNone/>
            </a:pPr>
            <a:endParaRPr lang="pl-PL" sz="8000" dirty="0" smtClean="0">
              <a:latin typeface="Arial" panose="020B0604020202020204" pitchFamily="34" charset="0"/>
              <a:cs typeface="Arial" panose="020B0604020202020204" pitchFamily="34" charset="0"/>
            </a:endParaRPr>
          </a:p>
          <a:p>
            <a:pPr algn="just"/>
            <a:r>
              <a:rPr lang="pl-PL" sz="8000" dirty="0" smtClean="0">
                <a:latin typeface="Arial" panose="020B0604020202020204" pitchFamily="34" charset="0"/>
                <a:cs typeface="Arial" panose="020B0604020202020204" pitchFamily="34" charset="0"/>
              </a:rPr>
              <a:t>Pochodził </a:t>
            </a:r>
            <a:r>
              <a:rPr lang="pl-PL" sz="8000" dirty="0">
                <a:latin typeface="Arial" panose="020B0604020202020204" pitchFamily="34" charset="0"/>
                <a:cs typeface="Arial" panose="020B0604020202020204" pitchFamily="34" charset="0"/>
              </a:rPr>
              <a:t>z rodziny chłopskiej, bardzo katolickiej i bardzo patriotycznej</a:t>
            </a:r>
            <a:r>
              <a:rPr lang="pl-PL" sz="8000" dirty="0" smtClean="0">
                <a:latin typeface="Arial" panose="020B0604020202020204" pitchFamily="34" charset="0"/>
                <a:cs typeface="Arial" panose="020B0604020202020204" pitchFamily="34" charset="0"/>
              </a:rPr>
              <a:t>. Rodzice jego, Wincenty i Franciszka zajmowali się gospodarstwem liczącym 45 ha, ok.4 km od centrum wsi Sypniewo. Szczepan wraz z trzema braćmi- Janem, Jakubem i Alfonsem pomagał w pracy gospodarskiej. Ojciec widział w Szczepanie przyszłego księdza. Zauważył, że gdy ten pasł krowy czy owce rysował z głowy ołtarze, kościoły i postaci świętych. </a:t>
            </a:r>
          </a:p>
          <a:p>
            <a:pPr algn="just"/>
            <a:r>
              <a:rPr lang="pl-PL" sz="8000" dirty="0" smtClean="0">
                <a:latin typeface="Arial" panose="020B0604020202020204" pitchFamily="34" charset="0"/>
                <a:cs typeface="Arial" panose="020B0604020202020204" pitchFamily="34" charset="0"/>
              </a:rPr>
              <a:t>Za radą ówczesnego proboszcza sypniewskiego, ojciec zawiózł Szczepana do biskupiego progimnazjum ,,Collegium </a:t>
            </a:r>
            <a:r>
              <a:rPr lang="pl-PL" sz="8000" dirty="0" err="1" smtClean="0">
                <a:latin typeface="Arial" panose="020B0604020202020204" pitchFamily="34" charset="0"/>
                <a:cs typeface="Arial" panose="020B0604020202020204" pitchFamily="34" charset="0"/>
              </a:rPr>
              <a:t>Marianum</a:t>
            </a:r>
            <a:r>
              <a:rPr lang="pl-PL" sz="8000" dirty="0" smtClean="0">
                <a:latin typeface="Arial" panose="020B0604020202020204" pitchFamily="34" charset="0"/>
                <a:cs typeface="Arial" panose="020B0604020202020204" pitchFamily="34" charset="0"/>
              </a:rPr>
              <a:t> ,, do Pelplina, gdzie w 1900 roku przyjęto go do najniższej klasy.</a:t>
            </a:r>
          </a:p>
          <a:p>
            <a:pPr marL="0" indent="0" algn="just">
              <a:buNone/>
            </a:pPr>
            <a:r>
              <a:rPr lang="pl-PL" sz="8000" dirty="0" smtClean="0">
                <a:latin typeface="Arial" panose="020B0604020202020204" pitchFamily="34" charset="0"/>
                <a:cs typeface="Arial" panose="020B0604020202020204" pitchFamily="34" charset="0"/>
              </a:rPr>
              <a:t>                                                Kuzyn Szczepana, Damazy Gracz zapisał: </a:t>
            </a:r>
          </a:p>
          <a:p>
            <a:pPr marL="0" indent="0" algn="just">
              <a:buNone/>
            </a:pPr>
            <a:endParaRPr lang="pl-PL" sz="8000" dirty="0">
              <a:latin typeface="Arial" panose="020B0604020202020204" pitchFamily="34" charset="0"/>
              <a:cs typeface="Arial" panose="020B0604020202020204" pitchFamily="34" charset="0"/>
            </a:endParaRPr>
          </a:p>
          <a:p>
            <a:pPr marL="0" indent="0" algn="just">
              <a:buNone/>
            </a:pPr>
            <a:r>
              <a:rPr lang="pl-PL" sz="8000" dirty="0" smtClean="0">
                <a:latin typeface="Arial" panose="020B0604020202020204" pitchFamily="34" charset="0"/>
                <a:cs typeface="Arial" panose="020B0604020202020204" pitchFamily="34" charset="0"/>
              </a:rPr>
              <a:t>,, …</a:t>
            </a:r>
            <a:r>
              <a:rPr lang="pl-PL" sz="8000" i="1" dirty="0" smtClean="0">
                <a:latin typeface="Arial" panose="020B0604020202020204" pitchFamily="34" charset="0"/>
                <a:cs typeface="Arial" panose="020B0604020202020204" pitchFamily="34" charset="0"/>
              </a:rPr>
              <a:t>Dla 11 letniego chłopca internat ,,Collegium </a:t>
            </a:r>
            <a:r>
              <a:rPr lang="pl-PL" sz="8000" i="1" dirty="0" err="1" smtClean="0">
                <a:latin typeface="Arial" panose="020B0604020202020204" pitchFamily="34" charset="0"/>
                <a:cs typeface="Arial" panose="020B0604020202020204" pitchFamily="34" charset="0"/>
              </a:rPr>
              <a:t>Marianum</a:t>
            </a:r>
            <a:r>
              <a:rPr lang="pl-PL" sz="8000" i="1" dirty="0" smtClean="0">
                <a:latin typeface="Arial" panose="020B0604020202020204" pitchFamily="34" charset="0"/>
                <a:cs typeface="Arial" panose="020B0604020202020204" pitchFamily="34" charset="0"/>
              </a:rPr>
              <a:t>” był kuźnią charakteru. Z dala od rodziny, bez bliskich i znajomych stał się jednym z 80-ciu uczniów równo traktowanych przez księży wychowawców. Nie było miejsca na </a:t>
            </a:r>
            <a:r>
              <a:rPr lang="pl-PL" sz="8000" i="1" dirty="0" err="1" smtClean="0">
                <a:latin typeface="Arial" panose="020B0604020202020204" pitchFamily="34" charset="0"/>
                <a:cs typeface="Arial" panose="020B0604020202020204" pitchFamily="34" charset="0"/>
              </a:rPr>
              <a:t>czułostkowośc</a:t>
            </a:r>
            <a:r>
              <a:rPr lang="pl-PL" sz="8000" i="1" dirty="0" smtClean="0">
                <a:latin typeface="Arial" panose="020B0604020202020204" pitchFamily="34" charset="0"/>
                <a:cs typeface="Arial" panose="020B0604020202020204" pitchFamily="34" charset="0"/>
              </a:rPr>
              <a:t>. Wielu uczniów załamywało się i przerywało naukę. Tą twardą drogą życia szedł młody Szczepan. Wytrwał w niej i zdobył nie tylko wiedzę, ale z właściwą wyniesioną z domu rodzicielskiego nieustępliwością tworzył fundamentalne podstawy swojego charakteru. Wzbudzał tym podziw innych i porywał do naśladowania wszystkich, którzy go bliżej znali”</a:t>
            </a:r>
          </a:p>
          <a:p>
            <a:pPr marL="0" indent="0">
              <a:buNone/>
            </a:pPr>
            <a:endParaRPr lang="pl-PL" sz="8000" dirty="0" smtClean="0">
              <a:latin typeface="Arial" panose="020B0604020202020204" pitchFamily="34" charset="0"/>
              <a:cs typeface="Arial" panose="020B0604020202020204" pitchFamily="34" charset="0"/>
            </a:endParaRPr>
          </a:p>
          <a:p>
            <a:endParaRPr lang="pl-PL" sz="8000" dirty="0" smtClean="0">
              <a:latin typeface="Arial" panose="020B0604020202020204" pitchFamily="34" charset="0"/>
              <a:cs typeface="Arial" panose="020B0604020202020204" pitchFamily="34" charset="0"/>
            </a:endParaRPr>
          </a:p>
          <a:p>
            <a:endParaRPr lang="pl-PL" dirty="0"/>
          </a:p>
          <a:p>
            <a:pPr marL="0" indent="0">
              <a:buNone/>
            </a:pPr>
            <a:endParaRPr lang="pl-PL" dirty="0" smtClean="0"/>
          </a:p>
          <a:p>
            <a:pPr marL="0" indent="0">
              <a:buNone/>
            </a:pPr>
            <a:r>
              <a:rPr lang="pl-PL" dirty="0"/>
              <a:t> </a:t>
            </a:r>
            <a:r>
              <a:rPr lang="pl-PL" dirty="0" smtClean="0"/>
              <a:t>                                                     </a:t>
            </a:r>
          </a:p>
        </p:txBody>
      </p:sp>
    </p:spTree>
    <p:extLst>
      <p:ext uri="{BB962C8B-B14F-4D97-AF65-F5344CB8AC3E}">
        <p14:creationId xmlns:p14="http://schemas.microsoft.com/office/powerpoint/2010/main" val="1042169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idx="4294967295"/>
          </p:nvPr>
        </p:nvSpPr>
        <p:spPr>
          <a:xfrm>
            <a:off x="0" y="123987"/>
            <a:ext cx="10515600" cy="5965664"/>
          </a:xfrm>
        </p:spPr>
        <p:txBody>
          <a:bodyPr>
            <a:normAutofit fontScale="92500"/>
          </a:bodyPr>
          <a:lstStyle/>
          <a:p>
            <a:pPr marL="0" indent="0" algn="ctr">
              <a:buNone/>
            </a:pPr>
            <a:r>
              <a:rPr lang="pl-PL" b="1" dirty="0" smtClean="0">
                <a:latin typeface="Harrington" panose="04040505050A02020702" pitchFamily="82" charset="0"/>
                <a:ea typeface="Cambria Math" panose="02040503050406030204" pitchFamily="18" charset="0"/>
                <a:cs typeface="Aharoni" panose="02010803020104030203" pitchFamily="2" charset="-79"/>
              </a:rPr>
              <a:t>,, Ballada o Apostole” 1974 r.</a:t>
            </a:r>
          </a:p>
          <a:p>
            <a:pPr marL="0" indent="0" algn="ctr">
              <a:buNone/>
            </a:pPr>
            <a:r>
              <a:rPr lang="pl-PL" b="1" dirty="0" smtClean="0">
                <a:latin typeface="Harrington" panose="04040505050A02020702" pitchFamily="82" charset="0"/>
                <a:ea typeface="Cambria Math" panose="02040503050406030204" pitchFamily="18" charset="0"/>
                <a:cs typeface="Aharoni" panose="02010803020104030203" pitchFamily="2" charset="-79"/>
              </a:rPr>
              <a:t>Dr Czesław Andruszkiewicz</a:t>
            </a:r>
          </a:p>
          <a:p>
            <a:pPr marL="0" indent="0" algn="ctr">
              <a:buNone/>
            </a:pPr>
            <a:r>
              <a:rPr lang="pl-PL" b="1" dirty="0" smtClean="0">
                <a:latin typeface="Harrington" panose="04040505050A02020702" pitchFamily="82" charset="0"/>
                <a:ea typeface="Cambria Math" panose="02040503050406030204" pitchFamily="18" charset="0"/>
                <a:cs typeface="Aharoni" panose="02010803020104030203" pitchFamily="2" charset="-79"/>
              </a:rPr>
              <a:t> Działacz Chełmińskiego Towarzystwa Kulturalnego</a:t>
            </a:r>
          </a:p>
          <a:p>
            <a:pPr marL="0" indent="0" algn="ctr">
              <a:buNone/>
            </a:pPr>
            <a:endParaRPr lang="pl-PL" dirty="0">
              <a:latin typeface="Cambria Math" panose="02040503050406030204" pitchFamily="18" charset="0"/>
              <a:ea typeface="Cambria Math" panose="02040503050406030204" pitchFamily="18" charset="0"/>
              <a:cs typeface="Aharoni" panose="02010803020104030203" pitchFamily="2" charset="-79"/>
            </a:endParaRPr>
          </a:p>
          <a:p>
            <a:pPr marL="0" indent="0">
              <a:buNone/>
            </a:pPr>
            <a:r>
              <a:rPr lang="pl-PL" dirty="0" smtClean="0">
                <a:latin typeface="Cambria Math" panose="02040503050406030204" pitchFamily="18" charset="0"/>
                <a:ea typeface="Cambria Math" panose="02040503050406030204" pitchFamily="18" charset="0"/>
                <a:cs typeface="Aharoni" panose="02010803020104030203" pitchFamily="2" charset="-79"/>
              </a:rPr>
              <a:t>   I.  </a:t>
            </a:r>
            <a:r>
              <a:rPr lang="pl-PL" dirty="0" smtClean="0">
                <a:latin typeface="Arabic Typesetting" panose="03020402040406030203" pitchFamily="66" charset="-78"/>
                <a:ea typeface="Cambria Math" panose="02040503050406030204" pitchFamily="18" charset="0"/>
                <a:cs typeface="Arabic Typesetting" panose="03020402040406030203" pitchFamily="66" charset="-78"/>
              </a:rPr>
              <a:t>O moim Szczepanie nie wiecie,                          VIII. Apostoła złapali na dworcu w Łodzi.</a:t>
            </a:r>
          </a:p>
          <a:p>
            <a:pPr marL="0" indent="0">
              <a:buNone/>
            </a:pPr>
            <a:r>
              <a:rPr lang="pl-PL" dirty="0">
                <a:latin typeface="Arabic Typesetting" panose="03020402040406030203" pitchFamily="66" charset="-78"/>
                <a:ea typeface="Cambria Math" panose="02040503050406030204" pitchFamily="18" charset="0"/>
                <a:cs typeface="Arabic Typesetting" panose="03020402040406030203" pitchFamily="66" charset="-78"/>
              </a:rPr>
              <a:t> </a:t>
            </a:r>
            <a:r>
              <a:rPr lang="pl-PL" dirty="0" smtClean="0">
                <a:latin typeface="Arabic Typesetting" panose="03020402040406030203" pitchFamily="66" charset="-78"/>
                <a:ea typeface="Cambria Math" panose="02040503050406030204" pitchFamily="18" charset="0"/>
                <a:cs typeface="Arabic Typesetting" panose="03020402040406030203" pitchFamily="66" charset="-78"/>
              </a:rPr>
              <a:t>                     On bez rozgłosu zginął,                                       Miał już wtedy blok serca</a:t>
            </a:r>
          </a:p>
          <a:p>
            <a:pPr marL="0" indent="0">
              <a:buNone/>
            </a:pPr>
            <a:r>
              <a:rPr lang="pl-PL" dirty="0">
                <a:latin typeface="Arabic Typesetting" panose="03020402040406030203" pitchFamily="66" charset="-78"/>
                <a:ea typeface="Cambria Math" panose="02040503050406030204" pitchFamily="18" charset="0"/>
                <a:cs typeface="Arabic Typesetting" panose="03020402040406030203" pitchFamily="66" charset="-78"/>
              </a:rPr>
              <a:t> </a:t>
            </a:r>
            <a:r>
              <a:rPr lang="pl-PL" dirty="0" smtClean="0">
                <a:latin typeface="Arabic Typesetting" panose="03020402040406030203" pitchFamily="66" charset="-78"/>
                <a:ea typeface="Cambria Math" panose="02040503050406030204" pitchFamily="18" charset="0"/>
                <a:cs typeface="Arabic Typesetting" panose="03020402040406030203" pitchFamily="66" charset="-78"/>
              </a:rPr>
              <a:t>                      Maksymilianowi podobny,                                 Mąż Boży nazywał się </a:t>
            </a:r>
          </a:p>
          <a:p>
            <a:pPr marL="0" indent="0">
              <a:buNone/>
            </a:pPr>
            <a:r>
              <a:rPr lang="pl-PL" dirty="0">
                <a:latin typeface="Arabic Typesetting" panose="03020402040406030203" pitchFamily="66" charset="-78"/>
                <a:ea typeface="Cambria Math" panose="02040503050406030204" pitchFamily="18" charset="0"/>
                <a:cs typeface="Arabic Typesetting" panose="03020402040406030203" pitchFamily="66" charset="-78"/>
              </a:rPr>
              <a:t> </a:t>
            </a:r>
            <a:r>
              <a:rPr lang="pl-PL" dirty="0" smtClean="0">
                <a:latin typeface="Arabic Typesetting" panose="03020402040406030203" pitchFamily="66" charset="-78"/>
                <a:ea typeface="Cambria Math" panose="02040503050406030204" pitchFamily="18" charset="0"/>
                <a:cs typeface="Arabic Typesetting" panose="03020402040406030203" pitchFamily="66" charset="-78"/>
              </a:rPr>
              <a:t>                      Siebie dawał innym,                                          Doktor weterynarii Szczepan </a:t>
            </a:r>
          </a:p>
          <a:p>
            <a:pPr marL="0" indent="0">
              <a:buNone/>
            </a:pPr>
            <a:r>
              <a:rPr lang="pl-PL" dirty="0" smtClean="0">
                <a:latin typeface="Arabic Typesetting" panose="03020402040406030203" pitchFamily="66" charset="-78"/>
                <a:ea typeface="Cambria Math" panose="02040503050406030204" pitchFamily="18" charset="0"/>
                <a:cs typeface="Arabic Typesetting" panose="03020402040406030203" pitchFamily="66" charset="-78"/>
              </a:rPr>
              <a:t>                                                                                         Gracz,</a:t>
            </a:r>
          </a:p>
          <a:p>
            <a:pPr marL="0" indent="0">
              <a:buNone/>
            </a:pPr>
            <a:r>
              <a:rPr lang="pl-PL" dirty="0" smtClean="0">
                <a:latin typeface="Arabic Typesetting" panose="03020402040406030203" pitchFamily="66" charset="-78"/>
                <a:ea typeface="Cambria Math" panose="02040503050406030204" pitchFamily="18" charset="0"/>
                <a:cs typeface="Arabic Typesetting" panose="03020402040406030203" pitchFamily="66" charset="-78"/>
              </a:rPr>
              <a:t>                       Bardzo się przy tym spieszył,                              Pallotyn.</a:t>
            </a:r>
          </a:p>
          <a:p>
            <a:pPr marL="0" indent="0">
              <a:buNone/>
            </a:pPr>
            <a:r>
              <a:rPr lang="pl-PL" dirty="0" smtClean="0">
                <a:latin typeface="Arabic Typesetting" panose="03020402040406030203" pitchFamily="66" charset="-78"/>
                <a:ea typeface="Cambria Math" panose="02040503050406030204" pitchFamily="18" charset="0"/>
                <a:cs typeface="Arabic Typesetting" panose="03020402040406030203" pitchFamily="66" charset="-78"/>
              </a:rPr>
              <a:t>                       Kapłan Boży prawdziwy.</a:t>
            </a:r>
          </a:p>
          <a:p>
            <a:pPr marL="0" indent="0">
              <a:buNone/>
            </a:pPr>
            <a:r>
              <a:rPr lang="pl-PL" dirty="0">
                <a:latin typeface="Arabic Typesetting" panose="03020402040406030203" pitchFamily="66" charset="-78"/>
                <a:ea typeface="Cambria Math" panose="02040503050406030204" pitchFamily="18" charset="0"/>
                <a:cs typeface="Arabic Typesetting" panose="03020402040406030203" pitchFamily="66" charset="-78"/>
              </a:rPr>
              <a:t> </a:t>
            </a:r>
            <a:r>
              <a:rPr lang="pl-PL" dirty="0" smtClean="0">
                <a:latin typeface="Arabic Typesetting" panose="03020402040406030203" pitchFamily="66" charset="-78"/>
                <a:ea typeface="Cambria Math" panose="02040503050406030204" pitchFamily="18" charset="0"/>
                <a:cs typeface="Arabic Typesetting" panose="03020402040406030203" pitchFamily="66" charset="-78"/>
              </a:rPr>
              <a:t>         </a:t>
            </a:r>
          </a:p>
          <a:p>
            <a:pPr marL="0" indent="0">
              <a:buNone/>
            </a:pPr>
            <a:endParaRPr lang="pl-PL" dirty="0">
              <a:latin typeface="Cambria Math" panose="02040503050406030204" pitchFamily="18" charset="0"/>
              <a:ea typeface="Cambria Math" panose="02040503050406030204" pitchFamily="18" charset="0"/>
              <a:cs typeface="Aharoni" panose="02010803020104030203" pitchFamily="2" charset="-79"/>
            </a:endParaRPr>
          </a:p>
        </p:txBody>
      </p:sp>
    </p:spTree>
    <p:extLst>
      <p:ext uri="{BB962C8B-B14F-4D97-AF65-F5344CB8AC3E}">
        <p14:creationId xmlns:p14="http://schemas.microsoft.com/office/powerpoint/2010/main" val="22720532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340963" y="325464"/>
            <a:ext cx="4726983" cy="1596326"/>
          </a:xfrm>
        </p:spPr>
        <p:txBody>
          <a:bodyPr>
            <a:normAutofit fontScale="90000"/>
          </a:bodyPr>
          <a:lstStyle/>
          <a:p>
            <a:r>
              <a:rPr lang="pl-PL" sz="2400" b="1" dirty="0" smtClean="0">
                <a:latin typeface="Harrington" panose="04040505050A02020702" pitchFamily="82" charset="0"/>
                <a:cs typeface="Arial" panose="020B0604020202020204" pitchFamily="34" charset="0"/>
              </a:rPr>
              <a:t>Poświęcenie tablicy pamiątkowej przez ks. Andrzeja Jasińskiego przy kościele </a:t>
            </a:r>
            <a:r>
              <a:rPr lang="pl-PL" sz="2400" b="1" dirty="0" err="1" smtClean="0">
                <a:latin typeface="Harrington" panose="04040505050A02020702" pitchFamily="82" charset="0"/>
                <a:cs typeface="Arial" panose="020B0604020202020204" pitchFamily="34" charset="0"/>
              </a:rPr>
              <a:t>p.w</a:t>
            </a:r>
            <a:r>
              <a:rPr lang="pl-PL" sz="2400" b="1" dirty="0" smtClean="0">
                <a:latin typeface="Harrington" panose="04040505050A02020702" pitchFamily="82" charset="0"/>
                <a:cs typeface="Arial" panose="020B0604020202020204" pitchFamily="34" charset="0"/>
              </a:rPr>
              <a:t> Świętej Katarzyny Aleksandryjskiej w Sypniewie</a:t>
            </a:r>
            <a:endParaRPr lang="pl-PL" sz="2400" b="1" dirty="0">
              <a:latin typeface="Harrington" panose="04040505050A02020702" pitchFamily="82" charset="0"/>
              <a:cs typeface="Arial" panose="020B0604020202020204" pitchFamily="34" charset="0"/>
            </a:endParaRPr>
          </a:p>
        </p:txBody>
      </p:sp>
      <p:sp>
        <p:nvSpPr>
          <p:cNvPr id="9" name="Symbol zastępczy tekstu 8"/>
          <p:cNvSpPr>
            <a:spLocks noGrp="1"/>
          </p:cNvSpPr>
          <p:nvPr>
            <p:ph type="body" sz="half" idx="2"/>
          </p:nvPr>
        </p:nvSpPr>
        <p:spPr>
          <a:xfrm>
            <a:off x="805912" y="2057400"/>
            <a:ext cx="3966114" cy="4420892"/>
          </a:xfrm>
        </p:spPr>
        <p:txBody>
          <a:bodyPr/>
          <a:lstStyle/>
          <a:p>
            <a:pPr fontAlgn="base"/>
            <a:r>
              <a:rPr lang="pl-PL" sz="1800" dirty="0">
                <a:latin typeface="Arial" panose="020B0604020202020204" pitchFamily="34" charset="0"/>
                <a:cs typeface="Arial" panose="020B0604020202020204" pitchFamily="34" charset="0"/>
              </a:rPr>
              <a:t>14 września 2018 r. młodzież Technikum w Sypniewie ucząca się w zawodzie technik weterynarii wzięła udział w uroczystej sesji historycznej poświęconej 130-leciu urodzin ks. dr. Szczepana Gracza oraz weterynarii powiatu sępoleńskiego w okresie 1918-2018.</a:t>
            </a:r>
          </a:p>
          <a:p>
            <a:pPr fontAlgn="base"/>
            <a:r>
              <a:rPr lang="pl-PL" sz="1800" dirty="0">
                <a:latin typeface="Arial" panose="020B0604020202020204" pitchFamily="34" charset="0"/>
                <a:cs typeface="Arial" panose="020B0604020202020204" pitchFamily="34" charset="0"/>
              </a:rPr>
              <a:t>Organizatorem sesji była Kujawsko-Pomorska Izba Lekarsko Weterynaryjna, a swoim patronatem objęli przedsięwzięcie: Kujawsko-Pomorski Wojewódzki Lekarz Weterynarii, Starosta Sępoleński i Burmistrz Więcborka. Przewodniczącym sesji historycznej był lek. wet. Ryszard </a:t>
            </a:r>
            <a:r>
              <a:rPr lang="pl-PL" sz="1800" dirty="0" err="1">
                <a:latin typeface="Arial" panose="020B0604020202020204" pitchFamily="34" charset="0"/>
                <a:cs typeface="Arial" panose="020B0604020202020204" pitchFamily="34" charset="0"/>
              </a:rPr>
              <a:t>Tyborski</a:t>
            </a:r>
            <a:r>
              <a:rPr lang="pl-PL" sz="1800" dirty="0">
                <a:latin typeface="Arial" panose="020B0604020202020204" pitchFamily="34" charset="0"/>
                <a:cs typeface="Arial" panose="020B0604020202020204" pitchFamily="34" charset="0"/>
              </a:rPr>
              <a:t>.</a:t>
            </a:r>
          </a:p>
          <a:p>
            <a:endParaRPr lang="pl-PL" dirty="0"/>
          </a:p>
        </p:txBody>
      </p:sp>
      <p:sp>
        <p:nvSpPr>
          <p:cNvPr id="10" name="Symbol zastępczy obrazu 9"/>
          <p:cNvSpPr>
            <a:spLocks noGrp="1"/>
          </p:cNvSpPr>
          <p:nvPr>
            <p:ph type="pic" idx="1"/>
          </p:nvPr>
        </p:nvSpPr>
        <p:spPr/>
      </p:sp>
      <p:pic>
        <p:nvPicPr>
          <p:cNvPr id="11" name="Obraz 10"/>
          <p:cNvPicPr>
            <a:picLocks noChangeAspect="1"/>
          </p:cNvPicPr>
          <p:nvPr/>
        </p:nvPicPr>
        <p:blipFill>
          <a:blip r:embed="rId2"/>
          <a:stretch>
            <a:fillRect/>
          </a:stretch>
        </p:blipFill>
        <p:spPr>
          <a:xfrm>
            <a:off x="5183188" y="987425"/>
            <a:ext cx="6172200" cy="4873625"/>
          </a:xfrm>
          <a:prstGeom prst="rect">
            <a:avLst/>
          </a:prstGeom>
        </p:spPr>
      </p:pic>
    </p:spTree>
    <p:extLst>
      <p:ext uri="{BB962C8B-B14F-4D97-AF65-F5344CB8AC3E}">
        <p14:creationId xmlns:p14="http://schemas.microsoft.com/office/powerpoint/2010/main" val="30256626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838200" y="365125"/>
            <a:ext cx="10515600" cy="5849695"/>
          </a:xfrm>
        </p:spPr>
        <p:txBody>
          <a:bodyPr>
            <a:normAutofit/>
          </a:bodyPr>
          <a:lstStyle/>
          <a:p>
            <a:r>
              <a:rPr lang="pl-PL" sz="3200" dirty="0" smtClean="0">
                <a:latin typeface="Arial" panose="020B0604020202020204" pitchFamily="34" charset="0"/>
                <a:cs typeface="Arial" panose="020B0604020202020204" pitchFamily="34" charset="0"/>
              </a:rPr>
              <a:t>Zespół Szkół Centrum Kształcenia Rolniczego w Sypniewie:</a:t>
            </a:r>
            <a:br>
              <a:rPr lang="pl-PL" sz="3200" dirty="0" smtClean="0">
                <a:latin typeface="Arial" panose="020B0604020202020204" pitchFamily="34" charset="0"/>
                <a:cs typeface="Arial" panose="020B0604020202020204" pitchFamily="34" charset="0"/>
              </a:rPr>
            </a:br>
            <a:r>
              <a:rPr lang="pl-PL" sz="3200" dirty="0">
                <a:latin typeface="Arial" panose="020B0604020202020204" pitchFamily="34" charset="0"/>
                <a:cs typeface="Arial" panose="020B0604020202020204" pitchFamily="34" charset="0"/>
              </a:rPr>
              <a:t/>
            </a:r>
            <a:br>
              <a:rPr lang="pl-PL" sz="3200" dirty="0">
                <a:latin typeface="Arial" panose="020B0604020202020204" pitchFamily="34" charset="0"/>
                <a:cs typeface="Arial" panose="020B0604020202020204" pitchFamily="34" charset="0"/>
              </a:rPr>
            </a:br>
            <a:r>
              <a:rPr lang="pl-PL" sz="3200" dirty="0" smtClean="0">
                <a:latin typeface="Arial" panose="020B0604020202020204" pitchFamily="34" charset="0"/>
                <a:cs typeface="Arial" panose="020B0604020202020204" pitchFamily="34" charset="0"/>
              </a:rPr>
              <a:t>Technikum im. </a:t>
            </a:r>
            <a:r>
              <a:rPr lang="pl-PL" sz="3200" dirty="0" err="1">
                <a:latin typeface="Arial" panose="020B0604020202020204" pitchFamily="34" charset="0"/>
                <a:cs typeface="Arial" panose="020B0604020202020204" pitchFamily="34" charset="0"/>
              </a:rPr>
              <a:t>k</a:t>
            </a:r>
            <a:r>
              <a:rPr lang="pl-PL" sz="3200" dirty="0" err="1" smtClean="0">
                <a:latin typeface="Arial" panose="020B0604020202020204" pitchFamily="34" charset="0"/>
                <a:cs typeface="Arial" panose="020B0604020202020204" pitchFamily="34" charset="0"/>
              </a:rPr>
              <a:t>s.dra</a:t>
            </a:r>
            <a:r>
              <a:rPr lang="pl-PL" sz="3200" dirty="0" smtClean="0">
                <a:latin typeface="Arial" panose="020B0604020202020204" pitchFamily="34" charset="0"/>
                <a:cs typeface="Arial" panose="020B0604020202020204" pitchFamily="34" charset="0"/>
              </a:rPr>
              <a:t> Szczepana Gracza</a:t>
            </a:r>
            <a:br>
              <a:rPr lang="pl-PL" sz="3200" dirty="0" smtClean="0">
                <a:latin typeface="Arial" panose="020B0604020202020204" pitchFamily="34" charset="0"/>
                <a:cs typeface="Arial" panose="020B0604020202020204" pitchFamily="34" charset="0"/>
              </a:rPr>
            </a:br>
            <a:r>
              <a:rPr lang="pl-PL" sz="3200" dirty="0" smtClean="0">
                <a:latin typeface="Arial" panose="020B0604020202020204" pitchFamily="34" charset="0"/>
                <a:cs typeface="Arial" panose="020B0604020202020204" pitchFamily="34" charset="0"/>
              </a:rPr>
              <a:t>oraz </a:t>
            </a:r>
            <a:br>
              <a:rPr lang="pl-PL" sz="3200" dirty="0" smtClean="0">
                <a:latin typeface="Arial" panose="020B0604020202020204" pitchFamily="34" charset="0"/>
                <a:cs typeface="Arial" panose="020B0604020202020204" pitchFamily="34" charset="0"/>
              </a:rPr>
            </a:br>
            <a:r>
              <a:rPr lang="pl-PL" sz="3200" dirty="0" smtClean="0">
                <a:latin typeface="Arial" panose="020B0604020202020204" pitchFamily="34" charset="0"/>
                <a:cs typeface="Arial" panose="020B0604020202020204" pitchFamily="34" charset="0"/>
              </a:rPr>
              <a:t>Szkoła Branżowa I stopnia im. </a:t>
            </a:r>
            <a:r>
              <a:rPr lang="pl-PL" sz="3200" dirty="0" err="1">
                <a:latin typeface="Arial" panose="020B0604020202020204" pitchFamily="34" charset="0"/>
                <a:cs typeface="Arial" panose="020B0604020202020204" pitchFamily="34" charset="0"/>
              </a:rPr>
              <a:t>k</a:t>
            </a:r>
            <a:r>
              <a:rPr lang="pl-PL" sz="3200" dirty="0" err="1" smtClean="0">
                <a:latin typeface="Arial" panose="020B0604020202020204" pitchFamily="34" charset="0"/>
                <a:cs typeface="Arial" panose="020B0604020202020204" pitchFamily="34" charset="0"/>
              </a:rPr>
              <a:t>s.dra</a:t>
            </a:r>
            <a:r>
              <a:rPr lang="pl-PL" sz="3200" dirty="0" smtClean="0">
                <a:latin typeface="Arial" panose="020B0604020202020204" pitchFamily="34" charset="0"/>
                <a:cs typeface="Arial" panose="020B0604020202020204" pitchFamily="34" charset="0"/>
              </a:rPr>
              <a:t> Szczepana Gracza</a:t>
            </a:r>
            <a:br>
              <a:rPr lang="pl-PL" sz="3200" dirty="0" smtClean="0">
                <a:latin typeface="Arial" panose="020B0604020202020204" pitchFamily="34" charset="0"/>
                <a:cs typeface="Arial" panose="020B0604020202020204" pitchFamily="34" charset="0"/>
              </a:rPr>
            </a:br>
            <a:endParaRPr lang="pl-PL"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42253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905573"/>
            <a:ext cx="10515600" cy="1596325"/>
          </a:xfrm>
        </p:spPr>
        <p:txBody>
          <a:bodyPr>
            <a:normAutofit/>
          </a:bodyPr>
          <a:lstStyle/>
          <a:p>
            <a:r>
              <a:rPr lang="pl-PL" sz="2000" dirty="0" smtClean="0">
                <a:latin typeface="Arial" panose="020B0604020202020204" pitchFamily="34" charset="0"/>
                <a:cs typeface="Arial" panose="020B0604020202020204" pitchFamily="34" charset="0"/>
              </a:rPr>
              <a:t>Prezentację wykonała Wioletta </a:t>
            </a:r>
            <a:r>
              <a:rPr lang="pl-PL" sz="2000" dirty="0" err="1" smtClean="0">
                <a:latin typeface="Arial" panose="020B0604020202020204" pitchFamily="34" charset="0"/>
                <a:cs typeface="Arial" panose="020B0604020202020204" pitchFamily="34" charset="0"/>
              </a:rPr>
              <a:t>Weilandt</a:t>
            </a:r>
            <a:r>
              <a:rPr lang="pl-PL" sz="2000" dirty="0" smtClean="0">
                <a:latin typeface="Arial" panose="020B0604020202020204" pitchFamily="34" charset="0"/>
                <a:cs typeface="Arial" panose="020B0604020202020204" pitchFamily="34" charset="0"/>
              </a:rPr>
              <a:t> wykorzystując fragmenty książki -Weterynaria Sępoleńska 1918-2018 Szczepan Gracz – lekarz weterynarii, pallotyn, Sępólno Krajeńskie, 2018 r.</a:t>
            </a:r>
            <a:endParaRPr lang="pl-P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0947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838200" y="1582341"/>
            <a:ext cx="10708037" cy="7848302"/>
          </a:xfrm>
          <a:prstGeom prst="rect">
            <a:avLst/>
          </a:prstGeom>
        </p:spPr>
        <p:txBody>
          <a:bodyPr wrap="square">
            <a:spAutoFit/>
          </a:bodyPr>
          <a:lstStyle/>
          <a:p>
            <a:pPr algn="just"/>
            <a:r>
              <a:rPr lang="pl-PL" dirty="0">
                <a:solidFill>
                  <a:srgbClr val="222222"/>
                </a:solidFill>
                <a:latin typeface="Arial" panose="020B0604020202020204" pitchFamily="34" charset="0"/>
              </a:rPr>
              <a:t> </a:t>
            </a:r>
            <a:r>
              <a:rPr lang="pl-PL" i="1" dirty="0" smtClean="0">
                <a:solidFill>
                  <a:srgbClr val="222222"/>
                </a:solidFill>
                <a:latin typeface="Arial" panose="020B0604020202020204" pitchFamily="34" charset="0"/>
              </a:rPr>
              <a:t>,,Uczący tam profesorowie, księża polscy budzili ducha polskości. Potajemnie zapoznawano uczniów z polską historią i polską literaturą. Istniały tam tajne polskie organizacje, gdzie w czasie zakonspirowanych zebrań i spotkań budziła się polskość. Tam zdobywano wiarę w odzyskanie samodzielnego bytu państwowego przez naród polski. Te tajne organizacje z którymi związany był Szczepan Gracz to ,,Towarzystwo Tomasza Zana”, ,,Filomaci i Filareci”      -  pisał Alfons Gracz, brat Szczepana</a:t>
            </a:r>
          </a:p>
          <a:p>
            <a:pPr algn="just"/>
            <a:r>
              <a:rPr lang="pl-PL" dirty="0" smtClean="0">
                <a:solidFill>
                  <a:srgbClr val="222222"/>
                </a:solidFill>
                <a:latin typeface="Arial" panose="020B0604020202020204" pitchFamily="34" charset="0"/>
              </a:rPr>
              <a:t>Nie wiadomo kiedy Szczepan zakończył naukę w ,,Collegium </a:t>
            </a:r>
            <a:r>
              <a:rPr lang="pl-PL" dirty="0" err="1" smtClean="0">
                <a:solidFill>
                  <a:srgbClr val="222222"/>
                </a:solidFill>
                <a:latin typeface="Arial" panose="020B0604020202020204" pitchFamily="34" charset="0"/>
              </a:rPr>
              <a:t>Marianum</a:t>
            </a:r>
            <a:r>
              <a:rPr lang="pl-PL" dirty="0" smtClean="0">
                <a:solidFill>
                  <a:srgbClr val="222222"/>
                </a:solidFill>
                <a:latin typeface="Arial" panose="020B0604020202020204" pitchFamily="34" charset="0"/>
              </a:rPr>
              <a:t>”. Wiadomo, że kontynuował naukę w gimnazjum klasycznym w Chełmnie, gdzie miał się przygotować do zdania matury i podjąć studia wyższe.</a:t>
            </a:r>
          </a:p>
          <a:p>
            <a:pPr algn="just"/>
            <a:r>
              <a:rPr lang="pl-PL" dirty="0" smtClean="0">
                <a:solidFill>
                  <a:srgbClr val="222222"/>
                </a:solidFill>
                <a:latin typeface="Arial" panose="020B0604020202020204" pitchFamily="34" charset="0"/>
              </a:rPr>
              <a:t> 	Szczepan Gracz dość wcześnie zorientował się, że władze pruskie wszelkimi sposobami zmierzały do wynarodowienia młodzieży polskiej, wydając zakaz porozumiewania się w szkole językiem ojczystym, dlatego bardzo zaangażował się w działalność w duchu niepodległościowym.</a:t>
            </a:r>
            <a:endParaRPr lang="pl-PL" dirty="0">
              <a:solidFill>
                <a:srgbClr val="222222"/>
              </a:solidFill>
              <a:latin typeface="Arial" panose="020B0604020202020204" pitchFamily="34" charset="0"/>
            </a:endParaRPr>
          </a:p>
          <a:p>
            <a:pPr algn="just"/>
            <a:endParaRPr lang="pl-PL" dirty="0">
              <a:solidFill>
                <a:srgbClr val="222222"/>
              </a:solidFill>
              <a:latin typeface="Arial" panose="020B0604020202020204" pitchFamily="34" charset="0"/>
            </a:endParaRPr>
          </a:p>
          <a:p>
            <a:pPr algn="just"/>
            <a:r>
              <a:rPr lang="pl-PL" dirty="0" smtClean="0">
                <a:solidFill>
                  <a:srgbClr val="222222"/>
                </a:solidFill>
                <a:latin typeface="Arial" panose="020B0604020202020204" pitchFamily="34" charset="0"/>
              </a:rPr>
              <a:t>	Filomat </a:t>
            </a:r>
            <a:r>
              <a:rPr lang="pl-PL" dirty="0">
                <a:solidFill>
                  <a:srgbClr val="222222"/>
                </a:solidFill>
                <a:latin typeface="Arial" panose="020B0604020202020204" pitchFamily="34" charset="0"/>
              </a:rPr>
              <a:t>oznaczał ,,miłośnika wiedzy”. Filomaci stawiali sobie cele samokształcenia i szerzenia nauki, wkrótce dołączyli do swojego programu cele polityczne i wolnościowe. Do filomatów działających w Wilnie należeli m.in</a:t>
            </a:r>
            <a:r>
              <a:rPr lang="pl-PL" dirty="0" smtClean="0">
                <a:solidFill>
                  <a:srgbClr val="222222"/>
                </a:solidFill>
                <a:latin typeface="Arial" panose="020B0604020202020204" pitchFamily="34" charset="0"/>
              </a:rPr>
              <a:t>. Adam </a:t>
            </a:r>
            <a:r>
              <a:rPr lang="pl-PL" dirty="0">
                <a:solidFill>
                  <a:srgbClr val="222222"/>
                </a:solidFill>
                <a:latin typeface="Arial" panose="020B0604020202020204" pitchFamily="34" charset="0"/>
              </a:rPr>
              <a:t>Mickiewicz czy Tomasz Zan</a:t>
            </a:r>
            <a:r>
              <a:rPr lang="pl-PL" dirty="0" smtClean="0">
                <a:solidFill>
                  <a:srgbClr val="222222"/>
                </a:solidFill>
                <a:latin typeface="Arial" panose="020B0604020202020204" pitchFamily="34" charset="0"/>
              </a:rPr>
              <a:t>.</a:t>
            </a:r>
          </a:p>
          <a:p>
            <a:pPr algn="just"/>
            <a:endParaRPr lang="pl-PL" dirty="0">
              <a:solidFill>
                <a:srgbClr val="222222"/>
              </a:solidFill>
              <a:latin typeface="Arial" panose="020B0604020202020204" pitchFamily="34" charset="0"/>
            </a:endParaRPr>
          </a:p>
          <a:p>
            <a:pPr algn="just"/>
            <a:r>
              <a:rPr lang="pl-PL" dirty="0" smtClean="0">
                <a:solidFill>
                  <a:srgbClr val="222222"/>
                </a:solidFill>
                <a:latin typeface="Arial" panose="020B0604020202020204" pitchFamily="34" charset="0"/>
              </a:rPr>
              <a:t>Szczepan był w ten ruch całkowicie zaangażowany. Gdzie tylko mógł organizował nowe tajne kółka. Organizował też ćwiczenia dla młodzieży np. władania bronią, myśląc nawet o zbrojnym powstaniu.</a:t>
            </a:r>
          </a:p>
          <a:p>
            <a:pPr algn="just"/>
            <a:endParaRPr lang="pl-PL" dirty="0" smtClean="0">
              <a:solidFill>
                <a:srgbClr val="222222"/>
              </a:solidFill>
              <a:latin typeface="Arial" panose="020B0604020202020204" pitchFamily="34" charset="0"/>
            </a:endParaRPr>
          </a:p>
          <a:p>
            <a:pPr algn="just"/>
            <a:endParaRPr lang="pl-PL" dirty="0" smtClean="0">
              <a:solidFill>
                <a:srgbClr val="222222"/>
              </a:solidFill>
              <a:latin typeface="Arial" panose="020B0604020202020204" pitchFamily="34" charset="0"/>
            </a:endParaRPr>
          </a:p>
          <a:p>
            <a:pPr algn="just"/>
            <a:r>
              <a:rPr lang="pl-PL" dirty="0" smtClean="0">
                <a:solidFill>
                  <a:srgbClr val="222222"/>
                </a:solidFill>
                <a:latin typeface="Arial" panose="020B0604020202020204" pitchFamily="34" charset="0"/>
              </a:rPr>
              <a:t> </a:t>
            </a:r>
          </a:p>
          <a:p>
            <a:pPr algn="just"/>
            <a:endParaRPr lang="pl-PL" dirty="0" smtClean="0">
              <a:solidFill>
                <a:srgbClr val="222222"/>
              </a:solidFill>
              <a:latin typeface="Arial" panose="020B0604020202020204" pitchFamily="34" charset="0"/>
            </a:endParaRPr>
          </a:p>
          <a:p>
            <a:pPr algn="just"/>
            <a:endParaRPr lang="pl-PL" dirty="0" smtClean="0">
              <a:solidFill>
                <a:srgbClr val="222222"/>
              </a:solidFill>
              <a:latin typeface="Arial" panose="020B0604020202020204" pitchFamily="34" charset="0"/>
            </a:endParaRPr>
          </a:p>
          <a:p>
            <a:pPr algn="just"/>
            <a:endParaRPr lang="pl-PL" i="1" dirty="0" smtClean="0">
              <a:solidFill>
                <a:srgbClr val="222222"/>
              </a:solidFill>
              <a:latin typeface="Arial" panose="020B0604020202020204" pitchFamily="34" charset="0"/>
            </a:endParaRPr>
          </a:p>
          <a:p>
            <a:pPr algn="just"/>
            <a:endParaRPr lang="pl-PL" i="1" dirty="0" smtClean="0">
              <a:solidFill>
                <a:srgbClr val="222222"/>
              </a:solidFill>
              <a:latin typeface="Arial" panose="020B0604020202020204" pitchFamily="34" charset="0"/>
            </a:endParaRPr>
          </a:p>
          <a:p>
            <a:pPr algn="just"/>
            <a:endParaRPr lang="pl-PL" i="1" dirty="0" smtClean="0">
              <a:solidFill>
                <a:srgbClr val="222222"/>
              </a:solidFill>
              <a:latin typeface="Arial" panose="020B0604020202020204" pitchFamily="34" charset="0"/>
            </a:endParaRPr>
          </a:p>
          <a:p>
            <a:pPr algn="just"/>
            <a:endParaRPr lang="pl-PL" i="1" dirty="0">
              <a:solidFill>
                <a:srgbClr val="222222"/>
              </a:solidFill>
              <a:latin typeface="Arial" panose="020B0604020202020204" pitchFamily="34" charset="0"/>
              <a:cs typeface="Arial" panose="020B0604020202020204" pitchFamily="34" charset="0"/>
            </a:endParaRPr>
          </a:p>
        </p:txBody>
      </p:sp>
      <p:sp>
        <p:nvSpPr>
          <p:cNvPr id="6" name="Tytuł 5"/>
          <p:cNvSpPr>
            <a:spLocks noGrp="1"/>
          </p:cNvSpPr>
          <p:nvPr>
            <p:ph type="title"/>
          </p:nvPr>
        </p:nvSpPr>
        <p:spPr>
          <a:xfrm>
            <a:off x="838200" y="365125"/>
            <a:ext cx="10515600" cy="1060719"/>
          </a:xfrm>
        </p:spPr>
        <p:txBody>
          <a:bodyPr/>
          <a:lstStyle/>
          <a:p>
            <a:r>
              <a:rPr lang="pl-PL" dirty="0" smtClean="0">
                <a:latin typeface="Harrington" panose="04040505050A02020702" pitchFamily="82" charset="0"/>
              </a:rPr>
              <a:t>Krzewienie ducha narodowego</a:t>
            </a:r>
            <a:endParaRPr lang="pl-PL" dirty="0">
              <a:latin typeface="Harrington" panose="04040505050A02020702" pitchFamily="82" charset="0"/>
            </a:endParaRPr>
          </a:p>
        </p:txBody>
      </p:sp>
    </p:spTree>
    <p:extLst>
      <p:ext uri="{BB962C8B-B14F-4D97-AF65-F5344CB8AC3E}">
        <p14:creationId xmlns:p14="http://schemas.microsoft.com/office/powerpoint/2010/main" val="2472904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177871"/>
            <a:ext cx="10515600" cy="4014061"/>
          </a:xfrm>
        </p:spPr>
        <p:txBody>
          <a:bodyPr>
            <a:normAutofit/>
          </a:bodyPr>
          <a:lstStyle/>
          <a:p>
            <a:r>
              <a:rPr lang="pl-PL" sz="2000" dirty="0">
                <a:solidFill>
                  <a:srgbClr val="222222"/>
                </a:solidFill>
                <a:latin typeface="Arial" panose="020B0604020202020204" pitchFamily="34" charset="0"/>
                <a:cs typeface="Arial" panose="020B0604020202020204" pitchFamily="34" charset="0"/>
              </a:rPr>
              <a:t>Po maturze w 1912 udał się na studia do Berlina, które podjął w Królewskiej Wyższej Szkole </a:t>
            </a:r>
            <a:r>
              <a:rPr lang="pl-PL" sz="2000" dirty="0" smtClean="0">
                <a:solidFill>
                  <a:srgbClr val="222222"/>
                </a:solidFill>
                <a:latin typeface="Arial" panose="020B0604020202020204" pitchFamily="34" charset="0"/>
                <a:cs typeface="Arial" panose="020B0604020202020204" pitchFamily="34" charset="0"/>
              </a:rPr>
              <a:t>Weterynaryjnej. Tam również był mocno zaangażowany ,, (…) w działaniach na rzecz polskości był bezkompromisowy, a przy tym odważny. Oprócz kształcenia w zakresie historii i literatury, prowadzono także dla studentów ćwiczenia wojskowe oraz pielęgnowano wśród nich dobre zasady życia moralnego …”</a:t>
            </a:r>
            <a:br>
              <a:rPr lang="pl-PL" sz="2000" dirty="0" smtClean="0">
                <a:solidFill>
                  <a:srgbClr val="222222"/>
                </a:solidFill>
                <a:latin typeface="Arial" panose="020B0604020202020204" pitchFamily="34" charset="0"/>
                <a:cs typeface="Arial" panose="020B0604020202020204" pitchFamily="34" charset="0"/>
              </a:rPr>
            </a:br>
            <a:r>
              <a:rPr lang="pl-PL" sz="2000" dirty="0" smtClean="0">
                <a:solidFill>
                  <a:srgbClr val="222222"/>
                </a:solidFill>
                <a:latin typeface="Arial" panose="020B0604020202020204" pitchFamily="34" charset="0"/>
                <a:cs typeface="Arial" panose="020B0604020202020204" pitchFamily="34" charset="0"/>
              </a:rPr>
              <a:t>Szczepan był aresztowany w sierpniu 1914 r. w Chełmnie pod zarzutem szpiegostwa. Nie było jednak przeciw niemu niezbitych dowodów i został z aresztu zwolniony. Wcielono go do niemieckiego wojska, ale udając chorobę płuc został z służby wojskowej zwolniony.</a:t>
            </a:r>
            <a:endParaRPr lang="pl-PL" sz="2000" dirty="0">
              <a:latin typeface="Arial" panose="020B0604020202020204" pitchFamily="34" charset="0"/>
              <a:cs typeface="Arial" panose="020B0604020202020204" pitchFamily="34" charset="0"/>
            </a:endParaRPr>
          </a:p>
        </p:txBody>
      </p:sp>
      <p:sp>
        <p:nvSpPr>
          <p:cNvPr id="3" name="Prostokąt 2"/>
          <p:cNvSpPr/>
          <p:nvPr/>
        </p:nvSpPr>
        <p:spPr>
          <a:xfrm>
            <a:off x="3048000" y="1582341"/>
            <a:ext cx="6096000" cy="646331"/>
          </a:xfrm>
          <a:prstGeom prst="rect">
            <a:avLst/>
          </a:prstGeom>
        </p:spPr>
        <p:txBody>
          <a:bodyPr>
            <a:spAutoFit/>
          </a:bodyPr>
          <a:lstStyle/>
          <a:p>
            <a:pPr algn="just"/>
            <a:r>
              <a:rPr lang="pl-PL" dirty="0">
                <a:solidFill>
                  <a:srgbClr val="222222"/>
                </a:solidFill>
                <a:latin typeface="Arial" panose="020B0604020202020204" pitchFamily="34" charset="0"/>
              </a:rPr>
              <a:t> </a:t>
            </a:r>
            <a:endParaRPr lang="pl-PL" dirty="0">
              <a:solidFill>
                <a:srgbClr val="222222"/>
              </a:solidFill>
              <a:latin typeface="Arial" panose="020B0604020202020204" pitchFamily="34" charset="0"/>
              <a:cs typeface="Arial" panose="020B0604020202020204" pitchFamily="34" charset="0"/>
            </a:endParaRPr>
          </a:p>
          <a:p>
            <a:endParaRPr lang="pl-PL" dirty="0"/>
          </a:p>
        </p:txBody>
      </p:sp>
    </p:spTree>
    <p:extLst>
      <p:ext uri="{BB962C8B-B14F-4D97-AF65-F5344CB8AC3E}">
        <p14:creationId xmlns:p14="http://schemas.microsoft.com/office/powerpoint/2010/main" val="4041611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839788" y="457200"/>
            <a:ext cx="3932237" cy="1340603"/>
          </a:xfrm>
        </p:spPr>
        <p:txBody>
          <a:bodyPr/>
          <a:lstStyle/>
          <a:p>
            <a:r>
              <a:rPr lang="pl-PL" dirty="0" smtClean="0">
                <a:latin typeface="Harrington" panose="04040505050A02020702" pitchFamily="82" charset="0"/>
              </a:rPr>
              <a:t>Praca zawodowa i małżeństwo</a:t>
            </a:r>
            <a:endParaRPr lang="pl-PL" dirty="0">
              <a:latin typeface="Harrington" panose="04040505050A02020702" pitchFamily="82" charset="0"/>
            </a:endParaRPr>
          </a:p>
        </p:txBody>
      </p:sp>
      <p:sp>
        <p:nvSpPr>
          <p:cNvPr id="5" name="Symbol zastępczy obrazu 4"/>
          <p:cNvSpPr>
            <a:spLocks noGrp="1"/>
          </p:cNvSpPr>
          <p:nvPr>
            <p:ph type="pic" idx="1"/>
          </p:nvPr>
        </p:nvSpPr>
        <p:spPr/>
      </p:sp>
      <p:sp>
        <p:nvSpPr>
          <p:cNvPr id="3" name="Symbol zastępczy zawartości 2"/>
          <p:cNvSpPr>
            <a:spLocks noGrp="1"/>
          </p:cNvSpPr>
          <p:nvPr>
            <p:ph type="body" sz="half" idx="2"/>
          </p:nvPr>
        </p:nvSpPr>
        <p:spPr>
          <a:xfrm>
            <a:off x="604434" y="2057399"/>
            <a:ext cx="4167592" cy="4296905"/>
          </a:xfrm>
        </p:spPr>
        <p:txBody>
          <a:bodyPr>
            <a:normAutofit/>
          </a:bodyPr>
          <a:lstStyle/>
          <a:p>
            <a:pPr algn="just"/>
            <a:r>
              <a:rPr lang="pl-PL" sz="2000" b="0" i="0" dirty="0" smtClean="0">
                <a:solidFill>
                  <a:srgbClr val="222222"/>
                </a:solidFill>
                <a:effectLst/>
                <a:latin typeface="Arial" panose="020B0604020202020204" pitchFamily="34" charset="0"/>
              </a:rPr>
              <a:t>Po ukończeniu studiów w 1915 r. </a:t>
            </a:r>
            <a:r>
              <a:rPr lang="pl-PL" sz="2000" dirty="0" smtClean="0">
                <a:solidFill>
                  <a:srgbClr val="222222"/>
                </a:solidFill>
                <a:latin typeface="Arial" panose="020B0604020202020204" pitchFamily="34" charset="0"/>
              </a:rPr>
              <a:t>o</a:t>
            </a:r>
            <a:r>
              <a:rPr lang="pl-PL" sz="2000" b="0" i="0" dirty="0" smtClean="0">
                <a:solidFill>
                  <a:srgbClr val="222222"/>
                </a:solidFill>
                <a:effectLst/>
                <a:latin typeface="Arial" panose="020B0604020202020204" pitchFamily="34" charset="0"/>
              </a:rPr>
              <a:t>siedlił się w Grudziądzu gdzie podjął pierwszą pracę zawodową. </a:t>
            </a:r>
            <a:r>
              <a:rPr lang="pl-PL" sz="2000" dirty="0" smtClean="0">
                <a:solidFill>
                  <a:srgbClr val="222222"/>
                </a:solidFill>
                <a:latin typeface="Arial" panose="020B0604020202020204" pitchFamily="34" charset="0"/>
              </a:rPr>
              <a:t>Tam też</a:t>
            </a:r>
            <a:r>
              <a:rPr lang="pl-PL" sz="2000" b="0" i="0" dirty="0" smtClean="0">
                <a:solidFill>
                  <a:srgbClr val="222222"/>
                </a:solidFill>
                <a:effectLst/>
                <a:latin typeface="Arial" panose="020B0604020202020204" pitchFamily="34" charset="0"/>
              </a:rPr>
              <a:t> poślubił o 16 lat starszą od siebie Pelagię Pruszak-Czapską, która prowadziła w Chełmnie bursę dla młodzieży gimnazjalnej</a:t>
            </a:r>
            <a:r>
              <a:rPr lang="pl-PL" b="0" i="0" dirty="0" smtClean="0">
                <a:solidFill>
                  <a:srgbClr val="222222"/>
                </a:solidFill>
                <a:effectLst/>
                <a:latin typeface="Arial" panose="020B0604020202020204" pitchFamily="34" charset="0"/>
              </a:rPr>
              <a:t>. </a:t>
            </a:r>
            <a:r>
              <a:rPr lang="pl-PL" sz="2000" b="0" i="0" dirty="0" smtClean="0">
                <a:solidFill>
                  <a:srgbClr val="222222"/>
                </a:solidFill>
                <a:effectLst/>
                <a:latin typeface="Arial" panose="020B0604020202020204" pitchFamily="34" charset="0"/>
              </a:rPr>
              <a:t>Żona popierała działania swego męża. Przez jakiś czas w jej pensjonacie znajdowała się nawet tajna biblioteka filomatów z chełmińskiego gimnazjum.</a:t>
            </a:r>
            <a:endParaRPr lang="pl-PL" dirty="0"/>
          </a:p>
        </p:txBody>
      </p:sp>
      <p:pic>
        <p:nvPicPr>
          <p:cNvPr id="9" name="Obraz 8"/>
          <p:cNvPicPr>
            <a:picLocks noChangeAspect="1"/>
          </p:cNvPicPr>
          <p:nvPr/>
        </p:nvPicPr>
        <p:blipFill>
          <a:blip r:embed="rId2"/>
          <a:stretch>
            <a:fillRect/>
          </a:stretch>
        </p:blipFill>
        <p:spPr>
          <a:xfrm>
            <a:off x="5183187" y="270456"/>
            <a:ext cx="6363049" cy="6587543"/>
          </a:xfrm>
          <a:prstGeom prst="rect">
            <a:avLst/>
          </a:prstGeom>
        </p:spPr>
      </p:pic>
    </p:spTree>
    <p:extLst>
      <p:ext uri="{BB962C8B-B14F-4D97-AF65-F5344CB8AC3E}">
        <p14:creationId xmlns:p14="http://schemas.microsoft.com/office/powerpoint/2010/main" val="3683133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dirty="0" smtClean="0">
                <a:latin typeface="Harrington" panose="04040505050A02020702" pitchFamily="82" charset="0"/>
              </a:rPr>
              <a:t>Umacnianie ducha narodowego</a:t>
            </a:r>
            <a:endParaRPr lang="pl-PL" dirty="0">
              <a:latin typeface="Harrington" panose="04040505050A02020702" pitchFamily="82" charset="0"/>
            </a:endParaRPr>
          </a:p>
        </p:txBody>
      </p:sp>
      <p:sp>
        <p:nvSpPr>
          <p:cNvPr id="4" name="Symbol zastępczy zawartości 3"/>
          <p:cNvSpPr>
            <a:spLocks noGrp="1"/>
          </p:cNvSpPr>
          <p:nvPr>
            <p:ph idx="1"/>
          </p:nvPr>
        </p:nvSpPr>
        <p:spPr/>
        <p:txBody>
          <a:bodyPr>
            <a:normAutofit fontScale="92500" lnSpcReduction="20000"/>
          </a:bodyPr>
          <a:lstStyle/>
          <a:p>
            <a:pPr algn="just"/>
            <a:r>
              <a:rPr lang="pl-PL" dirty="0" smtClean="0"/>
              <a:t>W 1917 roku objął stanowisko powiatowego lekarza weterynarii w Lęborku</a:t>
            </a:r>
          </a:p>
          <a:p>
            <a:pPr algn="just"/>
            <a:r>
              <a:rPr lang="pl-PL" dirty="0" smtClean="0"/>
              <a:t>Pod </a:t>
            </a:r>
            <a:r>
              <a:rPr lang="pl-PL" dirty="0"/>
              <a:t>koniec 1918 roku było już jasne, że Niemcy przegrają wojnę i że odrodzi się państwo polskie, które zgodnie z 13. punktem deklaracji prezydenta USA miało mieć dostęp do morza. Optymiści spodziewali się, że tym dostępem będzie cała niemiecka prowincja Prusy Zachodnie z Gdańskiem i że do tego dojdą dwa polskie niegdyś powiaty podległe zarządzanej ze Szczecina </a:t>
            </a:r>
            <a:r>
              <a:rPr lang="pl-PL" dirty="0" err="1"/>
              <a:t>Provinz</a:t>
            </a:r>
            <a:r>
              <a:rPr lang="pl-PL" dirty="0"/>
              <a:t> </a:t>
            </a:r>
            <a:r>
              <a:rPr lang="pl-PL" dirty="0" err="1"/>
              <a:t>Pommern</a:t>
            </a:r>
            <a:r>
              <a:rPr lang="pl-PL" dirty="0"/>
              <a:t>: lęborski i bytowski</a:t>
            </a:r>
            <a:r>
              <a:rPr lang="pl-PL" dirty="0" smtClean="0"/>
              <a:t>.</a:t>
            </a:r>
          </a:p>
          <a:p>
            <a:pPr algn="just"/>
            <a:r>
              <a:rPr lang="pl-PL" dirty="0" smtClean="0"/>
              <a:t>Z tej przyczyny Szczepan Gracz podjął akcję agitacyjną wśród ludności kaszubskiej na rzecz wyzwolenia ziemi lęborskiej i przyłączenia Pomorza do Polski, tworząc tajne oddziały Straży Ludowych lub Towarzystw Wojackich, Powiatową Radę Ludową oraz polskie rady ludowe w powiecie lęborskim. Ich celem było rozwijanie i umacnianie ducha narodowego oraz prowadzenie agitacji na rzecz przyłączenia powiatu lęborskiego do Polski.</a:t>
            </a:r>
          </a:p>
          <a:p>
            <a:pPr algn="just"/>
            <a:endParaRPr lang="pl-PL" dirty="0"/>
          </a:p>
        </p:txBody>
      </p:sp>
    </p:spTree>
    <p:extLst>
      <p:ext uri="{BB962C8B-B14F-4D97-AF65-F5344CB8AC3E}">
        <p14:creationId xmlns:p14="http://schemas.microsoft.com/office/powerpoint/2010/main" val="940279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532586" y="1582341"/>
            <a:ext cx="9556123" cy="3785652"/>
          </a:xfrm>
          <a:prstGeom prst="rect">
            <a:avLst/>
          </a:prstGeom>
        </p:spPr>
        <p:txBody>
          <a:bodyPr wrap="square">
            <a:spAutoFit/>
          </a:bodyPr>
          <a:lstStyle/>
          <a:p>
            <a:pPr algn="just"/>
            <a:r>
              <a:rPr lang="pl-PL" sz="2000" dirty="0">
                <a:solidFill>
                  <a:srgbClr val="212121"/>
                </a:solidFill>
                <a:latin typeface="Merriweather"/>
              </a:rPr>
              <a:t>"</a:t>
            </a:r>
            <a:r>
              <a:rPr lang="pl-PL" sz="2400" dirty="0">
                <a:solidFill>
                  <a:srgbClr val="212121"/>
                </a:solidFill>
                <a:latin typeface="Calibri" panose="020F0502020204030204" pitchFamily="34" charset="0"/>
              </a:rPr>
              <a:t>Przypuszczamy, że głównym celem organizowanych przez Sz. Gracza oddziałów miało być w przypadku lądowania w Gdańsku armii generała Hallera, względnie pojawienia się w pobliżu granic powiatu lęborskiego polskich oddziałów powstańczych, wywołanie dywersji, która mogłaby stać się pretekstem dla zbrojnej interwencji wojsk polskich. Wojsko udzielić miało ludności polskiej w powiecie lęborskim koniecznej w takim przypadku pomocy oraz zająć powiat lub jego część zamieszkałą w znacznej części przez Kaszubów oraz przyłączyć ją do Polski" - napisał profesor </a:t>
            </a:r>
            <a:r>
              <a:rPr lang="pl-PL" sz="2400" dirty="0" err="1">
                <a:solidFill>
                  <a:srgbClr val="212121"/>
                </a:solidFill>
                <a:latin typeface="Calibri" panose="020F0502020204030204" pitchFamily="34" charset="0"/>
              </a:rPr>
              <a:t>Szultka</a:t>
            </a:r>
            <a:r>
              <a:rPr lang="pl-PL" sz="2400" dirty="0">
                <a:solidFill>
                  <a:srgbClr val="212121"/>
                </a:solidFill>
                <a:latin typeface="Calibri" panose="020F0502020204030204" pitchFamily="34" charset="0"/>
              </a:rPr>
              <a:t> w artykule "Szczepan Gracz i jego walka o przyłączenie powiatu lęborskiego do Polski" w "Roczniku Słupskim" z 1980 roku.</a:t>
            </a:r>
            <a:endParaRPr lang="pl-PL" sz="2400" dirty="0">
              <a:latin typeface="Calibri" panose="020F0502020204030204" pitchFamily="34" charset="0"/>
            </a:endParaRPr>
          </a:p>
        </p:txBody>
      </p:sp>
    </p:spTree>
    <p:extLst>
      <p:ext uri="{BB962C8B-B14F-4D97-AF65-F5344CB8AC3E}">
        <p14:creationId xmlns:p14="http://schemas.microsoft.com/office/powerpoint/2010/main" val="1926591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7"/>
          <p:cNvSpPr>
            <a:spLocks noGrp="1"/>
          </p:cNvSpPr>
          <p:nvPr>
            <p:ph type="title"/>
          </p:nvPr>
        </p:nvSpPr>
        <p:spPr>
          <a:xfrm>
            <a:off x="838200" y="371959"/>
            <a:ext cx="10515600" cy="1318729"/>
          </a:xfrm>
        </p:spPr>
        <p:txBody>
          <a:bodyPr>
            <a:normAutofit fontScale="90000"/>
          </a:bodyPr>
          <a:lstStyle/>
          <a:p>
            <a:r>
              <a:rPr lang="pl-PL" sz="3100" dirty="0"/>
              <a:t>Obszar zamieszkiwany przez Kaszubów w latach 1918-1939. / rys. Marek Kwidziński na podstawie pracy prof. J. Borzyszkowskiego. </a:t>
            </a:r>
            <a:r>
              <a:rPr lang="pl-PL" sz="3100" dirty="0" err="1"/>
              <a:t>Zródło</a:t>
            </a:r>
            <a:r>
              <a:rPr lang="pl-PL" sz="3100" dirty="0"/>
              <a:t>: www.gazetakaszubska.pl</a:t>
            </a:r>
            <a:r>
              <a:rPr lang="pl-PL" dirty="0"/>
              <a:t/>
            </a:r>
            <a:br>
              <a:rPr lang="pl-PL" dirty="0"/>
            </a:br>
            <a:endParaRPr lang="pl-PL" dirty="0"/>
          </a:p>
        </p:txBody>
      </p:sp>
      <p:pic>
        <p:nvPicPr>
          <p:cNvPr id="1026" name="Picture 2" descr="https://img.webme.com/pic/h/historialeby/mapkasz.jpg"/>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tretch>
            <a:fillRect/>
          </a:stretch>
        </p:blipFill>
        <p:spPr bwMode="auto">
          <a:xfrm>
            <a:off x="0" y="1690688"/>
            <a:ext cx="9934575" cy="5167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6545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dirty="0" smtClean="0">
                <a:latin typeface="Harrington" panose="04040505050A02020702" pitchFamily="82" charset="0"/>
              </a:rPr>
              <a:t>Aresztowanie za krzewienie polskości</a:t>
            </a:r>
            <a:endParaRPr lang="pl-PL" dirty="0">
              <a:latin typeface="Harrington" panose="04040505050A02020702" pitchFamily="82" charset="0"/>
            </a:endParaRPr>
          </a:p>
        </p:txBody>
      </p:sp>
      <p:pic>
        <p:nvPicPr>
          <p:cNvPr id="7" name="Symbol zastępczy obrazu 6"/>
          <p:cNvPicPr>
            <a:picLocks noGrp="1" noChangeAspect="1"/>
          </p:cNvPicPr>
          <p:nvPr>
            <p:ph type="pic" idx="1"/>
          </p:nvPr>
        </p:nvPicPr>
        <p:blipFill>
          <a:blip r:embed="rId2"/>
          <a:srcRect t="15145" b="15145"/>
          <a:stretch>
            <a:fillRect/>
          </a:stretch>
        </p:blipFill>
        <p:spPr>
          <a:xfrm>
            <a:off x="5005953" y="457200"/>
            <a:ext cx="6349435" cy="5943599"/>
          </a:xfrm>
          <a:prstGeom prst="rect">
            <a:avLst/>
          </a:prstGeom>
        </p:spPr>
      </p:pic>
      <p:sp>
        <p:nvSpPr>
          <p:cNvPr id="4" name="Symbol zastępczy zawartości 3"/>
          <p:cNvSpPr>
            <a:spLocks noGrp="1"/>
          </p:cNvSpPr>
          <p:nvPr>
            <p:ph type="body" sz="half" idx="2"/>
          </p:nvPr>
        </p:nvSpPr>
        <p:spPr>
          <a:xfrm>
            <a:off x="449452" y="2313121"/>
            <a:ext cx="4322574" cy="4258159"/>
          </a:xfrm>
        </p:spPr>
        <p:txBody>
          <a:bodyPr>
            <a:normAutofit/>
          </a:bodyPr>
          <a:lstStyle/>
          <a:p>
            <a:pPr algn="just"/>
            <a:r>
              <a:rPr lang="pl-PL" sz="2000" dirty="0" smtClean="0"/>
              <a:t>Z ramienia Powiatowej Rady Ludowej w Lęborku był delegatem na Sejm Dzielnicowy w Poznaniu. 1 stycznia 1919 roku w Lęborku odbył się wiec Polaków z miasta i okolic, którego organizatorem był </a:t>
            </a:r>
            <a:r>
              <a:rPr lang="pl-PL" sz="2000" dirty="0" err="1" smtClean="0"/>
              <a:t>Sz.Gracz</a:t>
            </a:r>
            <a:r>
              <a:rPr lang="pl-PL" sz="2000" dirty="0" smtClean="0"/>
              <a:t>. Z powodu zakazu Polakom wszelkiej działalności politycznej i narodowościowej , władze niemieckie oskarżyły go wraz z jego współtowarzyszami o zdradę stanu za co trafił do więzienia- najpierw do Lęborka a następnie do Słupska.</a:t>
            </a:r>
          </a:p>
          <a:p>
            <a:pPr marL="0" indent="0" algn="just">
              <a:buNone/>
            </a:pPr>
            <a:endParaRPr lang="pl-PL" sz="2000" dirty="0" smtClean="0"/>
          </a:p>
          <a:p>
            <a:endParaRPr lang="pl-PL" dirty="0"/>
          </a:p>
          <a:p>
            <a:endParaRPr lang="pl-PL" dirty="0"/>
          </a:p>
        </p:txBody>
      </p:sp>
    </p:spTree>
    <p:extLst>
      <p:ext uri="{BB962C8B-B14F-4D97-AF65-F5344CB8AC3E}">
        <p14:creationId xmlns:p14="http://schemas.microsoft.com/office/powerpoint/2010/main" val="3371205675"/>
      </p:ext>
    </p:extLst>
  </p:cSld>
  <p:clrMapOvr>
    <a:masterClrMapping/>
  </p:clrMapOvr>
</p:sld>
</file>

<file path=ppt/theme/theme1.xml><?xml version="1.0" encoding="utf-8"?>
<a:theme xmlns:a="http://schemas.openxmlformats.org/drawingml/2006/main" name="Office Theme">
  <a:themeElements>
    <a:clrScheme name="Motyw pakietu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Motyw pakietu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6727</TotalTime>
  <Words>1663</Words>
  <Application>Microsoft Office PowerPoint</Application>
  <PresentationFormat>Panoramiczny</PresentationFormat>
  <Paragraphs>99</Paragraphs>
  <Slides>23</Slides>
  <Notes>1</Notes>
  <HiddenSlides>0</HiddenSlides>
  <MMClips>0</MMClips>
  <ScaleCrop>false</ScaleCrop>
  <HeadingPairs>
    <vt:vector size="6" baseType="variant">
      <vt:variant>
        <vt:lpstr>Używane czcionki</vt:lpstr>
      </vt:variant>
      <vt:variant>
        <vt:i4>10</vt:i4>
      </vt:variant>
      <vt:variant>
        <vt:lpstr>Motyw</vt:lpstr>
      </vt:variant>
      <vt:variant>
        <vt:i4>1</vt:i4>
      </vt:variant>
      <vt:variant>
        <vt:lpstr>Tytuły slajdów</vt:lpstr>
      </vt:variant>
      <vt:variant>
        <vt:i4>23</vt:i4>
      </vt:variant>
    </vt:vector>
  </HeadingPairs>
  <TitlesOfParts>
    <vt:vector size="34" baseType="lpstr">
      <vt:lpstr>Aharoni</vt:lpstr>
      <vt:lpstr>Arabic Typesetting</vt:lpstr>
      <vt:lpstr>Arial</vt:lpstr>
      <vt:lpstr>Book Antiqua</vt:lpstr>
      <vt:lpstr>Bradley Hand ITC</vt:lpstr>
      <vt:lpstr>Calibri</vt:lpstr>
      <vt:lpstr>Calibri Light</vt:lpstr>
      <vt:lpstr>Cambria Math</vt:lpstr>
      <vt:lpstr>Harrington</vt:lpstr>
      <vt:lpstr>Merriweather</vt:lpstr>
      <vt:lpstr>Office Theme</vt:lpstr>
      <vt:lpstr>   Szczepan Gracz       1888-1942</vt:lpstr>
      <vt:lpstr>Dzieciństwo i młodość Szczepana Gracza</vt:lpstr>
      <vt:lpstr>Krzewienie ducha narodowego</vt:lpstr>
      <vt:lpstr>Po maturze w 1912 udał się na studia do Berlina, które podjął w Królewskiej Wyższej Szkole Weterynaryjnej. Tam również był mocno zaangażowany ,, (…) w działaniach na rzecz polskości był bezkompromisowy, a przy tym odważny. Oprócz kształcenia w zakresie historii i literatury, prowadzono także dla studentów ćwiczenia wojskowe oraz pielęgnowano wśród nich dobre zasady życia moralnego …” Szczepan był aresztowany w sierpniu 1914 r. w Chełmnie pod zarzutem szpiegostwa. Nie było jednak przeciw niemu niezbitych dowodów i został z aresztu zwolniony. Wcielono go do niemieckiego wojska, ale udając chorobę płuc został z służby wojskowej zwolniony.</vt:lpstr>
      <vt:lpstr>Praca zawodowa i małżeństwo</vt:lpstr>
      <vt:lpstr>Umacnianie ducha narodowego</vt:lpstr>
      <vt:lpstr>Prezentacja programu PowerPoint</vt:lpstr>
      <vt:lpstr>Obszar zamieszkiwany przez Kaszubów w latach 1918-1939. / rys. Marek Kwidziński na podstawie pracy prof. J. Borzyszkowskiego. Zródło: www.gazetakaszubska.pl </vt:lpstr>
      <vt:lpstr>Aresztowanie za krzewienie polskości</vt:lpstr>
      <vt:lpstr>Prezentacja programu PowerPoint</vt:lpstr>
      <vt:lpstr>    Uzyskanie tytułu      naukowego</vt:lpstr>
      <vt:lpstr>Aktywność naukowa Szczepana Gracza w latach    20stych XX wieku </vt:lpstr>
      <vt:lpstr>Społecznik, patriota,  działacz niepodległościowy</vt:lpstr>
      <vt:lpstr>           Ostatnie lata pracy weterynaryjnej</vt:lpstr>
      <vt:lpstr>Weterynarz, który został księdzem</vt:lpstr>
      <vt:lpstr>,,Późno mnie Pan Bóg powołał, więc nie mam czasu do stracenia’’ </vt:lpstr>
      <vt:lpstr>Obrońca Polaków i polskości</vt:lpstr>
      <vt:lpstr>Z opowiadań sępoleńskich świadków wynika, że w czasie wojny ks. Szczepan Gracz ukrywał się przez pewien czas w domu swego brata Alfonsa w Sępólnie Krajeńskim przy ulicy Kościuszki 8. W tym czasie kontaktował się też z rodziną w Sypniewie.  Był trzykrotnie aresztowany. W 1942 r. Niemcy wpadli na trop jego działalności. Podczas jednej z ,,wypraw,, w październiku lub listopadzie, kiedy w Łodzi odprawił mszę w suterenie domu , został ujęty po raz trzeci przez gestapo i osadzony w więzieniu w Radogoszczy koło Łodzi. Zginął tam 11 listopada 1942 r. o godz. 5.00 , wg oficjalnego komunikatu niemieckiego , umierając na niewydolność mięśnia sercowego. Prawdą jest, że został zamordowany. Niemiecki akt zgonu świadczy, że nie odkryto w nim Szczepana Gracza. Został pochowany na cmentarzu katolickim św. Wojciecha w Łodzi. 26 listopada 1948 r. ekshumowano jego szczątki i sprowadzono je do Ołtarzewa, gdzie dwa dni później odbyło się nabożeństwo żałobne, po którym pochowano zmarłego na miejscowym cmentarzu, w kwaterze pallotyńskiej. </vt:lpstr>
      <vt:lpstr>Oddali swe życie za wiarę i ojczyznę </vt:lpstr>
      <vt:lpstr>Prezentacja programu PowerPoint</vt:lpstr>
      <vt:lpstr>Poświęcenie tablicy pamiątkowej przez ks. Andrzeja Jasińskiego przy kościele p.w Świętej Katarzyny Aleksandryjskiej w Sypniewie</vt:lpstr>
      <vt:lpstr>Zespół Szkół Centrum Kształcenia Rolniczego w Sypniewie:  Technikum im. ks.dra Szczepana Gracza oraz  Szkoła Branżowa I stopnia im. ks.dra Szczepana Gracza </vt:lpstr>
      <vt:lpstr>Prezentację wykonała Wioletta Weilandt wykorzystując fragmenty książki -Weterynaria Sępoleńska 1918-2018 Szczepan Gracz – lekarz weterynarii, pallotyn, Sępólno Krajeńskie, 2018 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Szczepan Gracz 1888-1942</dc:title>
  <dc:creator>Lenovo</dc:creator>
  <cp:lastModifiedBy>Użytkownik systemu Windows</cp:lastModifiedBy>
  <cp:revision>121</cp:revision>
  <dcterms:created xsi:type="dcterms:W3CDTF">2019-09-28T14:48:38Z</dcterms:created>
  <dcterms:modified xsi:type="dcterms:W3CDTF">2019-10-11T13:14:08Z</dcterms:modified>
</cp:coreProperties>
</file>